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96" r:id="rId5"/>
    <p:sldId id="421" r:id="rId6"/>
    <p:sldId id="417" r:id="rId7"/>
    <p:sldId id="395" r:id="rId8"/>
    <p:sldId id="399" r:id="rId9"/>
    <p:sldId id="400" r:id="rId10"/>
    <p:sldId id="401" r:id="rId11"/>
    <p:sldId id="402" r:id="rId12"/>
    <p:sldId id="403" r:id="rId13"/>
    <p:sldId id="404" r:id="rId14"/>
    <p:sldId id="418" r:id="rId15"/>
    <p:sldId id="419" r:id="rId16"/>
    <p:sldId id="406" r:id="rId17"/>
    <p:sldId id="407" r:id="rId18"/>
    <p:sldId id="413" r:id="rId19"/>
    <p:sldId id="414" r:id="rId20"/>
    <p:sldId id="409" r:id="rId21"/>
    <p:sldId id="405" r:id="rId22"/>
    <p:sldId id="420" r:id="rId23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A5DAD"/>
    <a:srgbClr val="FFC000"/>
    <a:srgbClr val="008EC3"/>
    <a:srgbClr val="198CC4"/>
    <a:srgbClr val="FCE036"/>
    <a:srgbClr val="A5A5A5"/>
    <a:srgbClr val="00AAA4"/>
    <a:srgbClr val="00B050"/>
    <a:srgbClr val="CD1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0595" autoAdjust="0"/>
  </p:normalViewPr>
  <p:slideViewPr>
    <p:cSldViewPr snapToGrid="0">
      <p:cViewPr varScale="1">
        <p:scale>
          <a:sx n="100" d="100"/>
          <a:sy n="100" d="100"/>
        </p:scale>
        <p:origin x="9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4AE58-C5B7-4E01-8AEC-2CA3DD89F908}" type="doc">
      <dgm:prSet loTypeId="urn:microsoft.com/office/officeart/2009/layout/CircleArrow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F85EBE4-B2AF-4D20-808B-8A9F29BB9123}">
      <dgm:prSet phldrT="[Texte]" custT="1"/>
      <dgm:spPr/>
      <dgm:t>
        <a:bodyPr/>
        <a:lstStyle/>
        <a:p>
          <a:r>
            <a:rPr lang="fr-FR" sz="1600" b="1" dirty="0">
              <a:latin typeface="Bahnschrift SemiBold" panose="020B0502040204020203" pitchFamily="34" charset="0"/>
              <a:cs typeface="Arial" panose="020B0604020202020204" pitchFamily="34" charset="0"/>
            </a:rPr>
            <a:t>Projet initial</a:t>
          </a:r>
        </a:p>
      </dgm:t>
    </dgm:pt>
    <dgm:pt modelId="{8DD5B95F-1F53-4CA7-912B-1398FFAE26EB}" type="parTrans" cxnId="{8156AC57-C41C-480E-AA00-D9ED68797537}">
      <dgm:prSet/>
      <dgm:spPr/>
      <dgm:t>
        <a:bodyPr/>
        <a:lstStyle/>
        <a:p>
          <a:endParaRPr lang="fr-FR"/>
        </a:p>
      </dgm:t>
    </dgm:pt>
    <dgm:pt modelId="{2CF0319E-9C74-4B7D-949F-7708DACBED4C}" type="sibTrans" cxnId="{8156AC57-C41C-480E-AA00-D9ED68797537}">
      <dgm:prSet/>
      <dgm:spPr/>
      <dgm:t>
        <a:bodyPr/>
        <a:lstStyle/>
        <a:p>
          <a:endParaRPr lang="fr-FR"/>
        </a:p>
      </dgm:t>
    </dgm:pt>
    <dgm:pt modelId="{74182C14-C52F-4529-91FE-659745A825BE}">
      <dgm:prSet phldrT="[Texte]" custT="1"/>
      <dgm:spPr/>
      <dgm:t>
        <a:bodyPr/>
        <a:lstStyle/>
        <a:p>
          <a:pPr algn="ctr"/>
          <a:r>
            <a:rPr lang="fr-FR" sz="1600" b="1" dirty="0">
              <a:latin typeface="Bahnschrift SemiBold" panose="020B0502040204020203" pitchFamily="34" charset="0"/>
              <a:cs typeface="Arial" panose="020B0604020202020204" pitchFamily="34" charset="0"/>
            </a:rPr>
            <a:t>Elaboration d’une nouvelle feuille de route</a:t>
          </a:r>
        </a:p>
      </dgm:t>
    </dgm:pt>
    <dgm:pt modelId="{10826731-07C6-4BB7-B96C-5428E4CACBE9}" type="parTrans" cxnId="{BA215520-AE91-4C5C-840F-BE41B4818216}">
      <dgm:prSet/>
      <dgm:spPr/>
      <dgm:t>
        <a:bodyPr/>
        <a:lstStyle/>
        <a:p>
          <a:endParaRPr lang="fr-FR"/>
        </a:p>
      </dgm:t>
    </dgm:pt>
    <dgm:pt modelId="{91A6AE80-E5EC-4392-8715-46D059FB1B75}" type="sibTrans" cxnId="{BA215520-AE91-4C5C-840F-BE41B4818216}">
      <dgm:prSet/>
      <dgm:spPr/>
      <dgm:t>
        <a:bodyPr/>
        <a:lstStyle/>
        <a:p>
          <a:endParaRPr lang="fr-FR"/>
        </a:p>
      </dgm:t>
    </dgm:pt>
    <dgm:pt modelId="{2C3B66CD-BE0B-4AEB-B988-B24331D5D50D}">
      <dgm:prSet phldrT="[Texte]" custT="1"/>
      <dgm:spPr/>
      <dgm:t>
        <a:bodyPr/>
        <a:lstStyle/>
        <a:p>
          <a:pPr algn="ctr"/>
          <a:r>
            <a:rPr lang="fr-FR" sz="1600" b="1" dirty="0">
              <a:latin typeface="Bahnschrift SemiBold" panose="020B0502040204020203" pitchFamily="34" charset="0"/>
              <a:cs typeface="Arial" panose="020B0604020202020204" pitchFamily="34" charset="0"/>
            </a:rPr>
            <a:t>Mise en œuvre du nouveau PTI</a:t>
          </a:r>
        </a:p>
      </dgm:t>
    </dgm:pt>
    <dgm:pt modelId="{E2AD01D8-2999-451E-B7F3-D84CA9BD4A17}" type="parTrans" cxnId="{7F491CCF-53E9-449F-9D99-1495B11E8568}">
      <dgm:prSet/>
      <dgm:spPr/>
      <dgm:t>
        <a:bodyPr/>
        <a:lstStyle/>
        <a:p>
          <a:endParaRPr lang="fr-FR"/>
        </a:p>
      </dgm:t>
    </dgm:pt>
    <dgm:pt modelId="{A63CCD57-A012-485A-B7CC-21872CA0C873}" type="sibTrans" cxnId="{7F491CCF-53E9-449F-9D99-1495B11E8568}">
      <dgm:prSet/>
      <dgm:spPr/>
      <dgm:t>
        <a:bodyPr/>
        <a:lstStyle/>
        <a:p>
          <a:endParaRPr lang="fr-FR"/>
        </a:p>
      </dgm:t>
    </dgm:pt>
    <dgm:pt modelId="{531DDE32-BB14-482A-8FBD-03B7A3B0B481}" type="pres">
      <dgm:prSet presAssocID="{B754AE58-C5B7-4E01-8AEC-2CA3DD89F90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83D647B-6FE8-4E56-AB73-7AC2046B4572}" type="pres">
      <dgm:prSet presAssocID="{BF85EBE4-B2AF-4D20-808B-8A9F29BB9123}" presName="Accent1" presStyleCnt="0"/>
      <dgm:spPr/>
    </dgm:pt>
    <dgm:pt modelId="{257FE71B-8F0D-4680-ABE8-F4052B01C6F2}" type="pres">
      <dgm:prSet presAssocID="{BF85EBE4-B2AF-4D20-808B-8A9F29BB9123}" presName="Accent" presStyleLbl="node1" presStyleIdx="0" presStyleCnt="3"/>
      <dgm:spPr>
        <a:solidFill>
          <a:srgbClr val="C00000"/>
        </a:solidFill>
      </dgm:spPr>
    </dgm:pt>
    <dgm:pt modelId="{624DB01C-26B2-415A-BE8F-44C0FAC8833C}" type="pres">
      <dgm:prSet presAssocID="{BF85EBE4-B2AF-4D20-808B-8A9F29BB9123}" presName="Parent1" presStyleLbl="revTx" presStyleIdx="0" presStyleCnt="3" custLinFactNeighborX="3015" custLinFactNeighborY="-13571">
        <dgm:presLayoutVars>
          <dgm:chMax val="1"/>
          <dgm:chPref val="1"/>
          <dgm:bulletEnabled val="1"/>
        </dgm:presLayoutVars>
      </dgm:prSet>
      <dgm:spPr/>
    </dgm:pt>
    <dgm:pt modelId="{1C927912-4181-4D36-BCCC-47BE0DD251C8}" type="pres">
      <dgm:prSet presAssocID="{74182C14-C52F-4529-91FE-659745A825BE}" presName="Accent2" presStyleCnt="0"/>
      <dgm:spPr/>
    </dgm:pt>
    <dgm:pt modelId="{97693E69-E1FB-4AC7-9A5E-839D9F4D2D50}" type="pres">
      <dgm:prSet presAssocID="{74182C14-C52F-4529-91FE-659745A825BE}" presName="Accent" presStyleLbl="node1" presStyleIdx="1" presStyleCnt="3"/>
      <dgm:spPr>
        <a:solidFill>
          <a:srgbClr val="C00000"/>
        </a:solidFill>
      </dgm:spPr>
    </dgm:pt>
    <dgm:pt modelId="{C2735675-23B9-46A2-907C-0AEB73216346}" type="pres">
      <dgm:prSet presAssocID="{74182C14-C52F-4529-91FE-659745A825BE}" presName="Parent2" presStyleLbl="revTx" presStyleIdx="1" presStyleCnt="3" custScaleX="122294" custScaleY="132461" custLinFactNeighborX="3769" custLinFactNeighborY="-10951">
        <dgm:presLayoutVars>
          <dgm:chMax val="1"/>
          <dgm:chPref val="1"/>
          <dgm:bulletEnabled val="1"/>
        </dgm:presLayoutVars>
      </dgm:prSet>
      <dgm:spPr/>
    </dgm:pt>
    <dgm:pt modelId="{9D00DED0-6570-4702-8E4D-80D4E9858F08}" type="pres">
      <dgm:prSet presAssocID="{2C3B66CD-BE0B-4AEB-B988-B24331D5D50D}" presName="Accent3" presStyleCnt="0"/>
      <dgm:spPr/>
    </dgm:pt>
    <dgm:pt modelId="{351B4253-FBC9-4859-98BA-30964EC9DB36}" type="pres">
      <dgm:prSet presAssocID="{2C3B66CD-BE0B-4AEB-B988-B24331D5D50D}" presName="Accent" presStyleLbl="node1" presStyleIdx="2" presStyleCnt="3"/>
      <dgm:spPr>
        <a:solidFill>
          <a:srgbClr val="C00000"/>
        </a:solidFill>
      </dgm:spPr>
    </dgm:pt>
    <dgm:pt modelId="{A1F29D06-3710-45DB-89F8-394A2ADC2F2D}" type="pres">
      <dgm:prSet presAssocID="{2C3B66CD-BE0B-4AEB-B988-B24331D5D50D}" presName="Parent3" presStyleLbl="revTx" presStyleIdx="2" presStyleCnt="3" custLinFactNeighborY="12063">
        <dgm:presLayoutVars>
          <dgm:chMax val="1"/>
          <dgm:chPref val="1"/>
          <dgm:bulletEnabled val="1"/>
        </dgm:presLayoutVars>
      </dgm:prSet>
      <dgm:spPr/>
    </dgm:pt>
  </dgm:ptLst>
  <dgm:cxnLst>
    <dgm:cxn modelId="{BA215520-AE91-4C5C-840F-BE41B4818216}" srcId="{B754AE58-C5B7-4E01-8AEC-2CA3DD89F908}" destId="{74182C14-C52F-4529-91FE-659745A825BE}" srcOrd="1" destOrd="0" parTransId="{10826731-07C6-4BB7-B96C-5428E4CACBE9}" sibTransId="{91A6AE80-E5EC-4392-8715-46D059FB1B75}"/>
    <dgm:cxn modelId="{7E7B6364-33E7-449D-8D63-F1DEC6606825}" type="presOf" srcId="{2C3B66CD-BE0B-4AEB-B988-B24331D5D50D}" destId="{A1F29D06-3710-45DB-89F8-394A2ADC2F2D}" srcOrd="0" destOrd="0" presId="urn:microsoft.com/office/officeart/2009/layout/CircleArrowProcess"/>
    <dgm:cxn modelId="{517CCA67-98B3-469F-AF9C-3FF0549492C8}" type="presOf" srcId="{74182C14-C52F-4529-91FE-659745A825BE}" destId="{C2735675-23B9-46A2-907C-0AEB73216346}" srcOrd="0" destOrd="0" presId="urn:microsoft.com/office/officeart/2009/layout/CircleArrowProcess"/>
    <dgm:cxn modelId="{8156AC57-C41C-480E-AA00-D9ED68797537}" srcId="{B754AE58-C5B7-4E01-8AEC-2CA3DD89F908}" destId="{BF85EBE4-B2AF-4D20-808B-8A9F29BB9123}" srcOrd="0" destOrd="0" parTransId="{8DD5B95F-1F53-4CA7-912B-1398FFAE26EB}" sibTransId="{2CF0319E-9C74-4B7D-949F-7708DACBED4C}"/>
    <dgm:cxn modelId="{F87290B5-9386-4319-A33A-BF27B5D18F6D}" type="presOf" srcId="{BF85EBE4-B2AF-4D20-808B-8A9F29BB9123}" destId="{624DB01C-26B2-415A-BE8F-44C0FAC8833C}" srcOrd="0" destOrd="0" presId="urn:microsoft.com/office/officeart/2009/layout/CircleArrowProcess"/>
    <dgm:cxn modelId="{D1E274B6-A5C9-4EA6-996F-66F7FD839CCF}" type="presOf" srcId="{B754AE58-C5B7-4E01-8AEC-2CA3DD89F908}" destId="{531DDE32-BB14-482A-8FBD-03B7A3B0B481}" srcOrd="0" destOrd="0" presId="urn:microsoft.com/office/officeart/2009/layout/CircleArrowProcess"/>
    <dgm:cxn modelId="{7F491CCF-53E9-449F-9D99-1495B11E8568}" srcId="{B754AE58-C5B7-4E01-8AEC-2CA3DD89F908}" destId="{2C3B66CD-BE0B-4AEB-B988-B24331D5D50D}" srcOrd="2" destOrd="0" parTransId="{E2AD01D8-2999-451E-B7F3-D84CA9BD4A17}" sibTransId="{A63CCD57-A012-485A-B7CC-21872CA0C873}"/>
    <dgm:cxn modelId="{61F281EC-3F3E-4CE7-BE92-2412CD061704}" type="presParOf" srcId="{531DDE32-BB14-482A-8FBD-03B7A3B0B481}" destId="{583D647B-6FE8-4E56-AB73-7AC2046B4572}" srcOrd="0" destOrd="0" presId="urn:microsoft.com/office/officeart/2009/layout/CircleArrowProcess"/>
    <dgm:cxn modelId="{B6AD0BBC-5324-4FE8-95B1-F76FB8E3AB28}" type="presParOf" srcId="{583D647B-6FE8-4E56-AB73-7AC2046B4572}" destId="{257FE71B-8F0D-4680-ABE8-F4052B01C6F2}" srcOrd="0" destOrd="0" presId="urn:microsoft.com/office/officeart/2009/layout/CircleArrowProcess"/>
    <dgm:cxn modelId="{211001B6-2E0B-4AAD-80CD-065F5D74D3F7}" type="presParOf" srcId="{531DDE32-BB14-482A-8FBD-03B7A3B0B481}" destId="{624DB01C-26B2-415A-BE8F-44C0FAC8833C}" srcOrd="1" destOrd="0" presId="urn:microsoft.com/office/officeart/2009/layout/CircleArrowProcess"/>
    <dgm:cxn modelId="{8AC7669C-DD1D-460D-9856-F8493749F604}" type="presParOf" srcId="{531DDE32-BB14-482A-8FBD-03B7A3B0B481}" destId="{1C927912-4181-4D36-BCCC-47BE0DD251C8}" srcOrd="2" destOrd="0" presId="urn:microsoft.com/office/officeart/2009/layout/CircleArrowProcess"/>
    <dgm:cxn modelId="{B852BC93-4313-4906-8881-08D727629910}" type="presParOf" srcId="{1C927912-4181-4D36-BCCC-47BE0DD251C8}" destId="{97693E69-E1FB-4AC7-9A5E-839D9F4D2D50}" srcOrd="0" destOrd="0" presId="urn:microsoft.com/office/officeart/2009/layout/CircleArrowProcess"/>
    <dgm:cxn modelId="{7936D7EC-E5A5-482B-BF30-7661386B6AC2}" type="presParOf" srcId="{531DDE32-BB14-482A-8FBD-03B7A3B0B481}" destId="{C2735675-23B9-46A2-907C-0AEB73216346}" srcOrd="3" destOrd="0" presId="urn:microsoft.com/office/officeart/2009/layout/CircleArrowProcess"/>
    <dgm:cxn modelId="{1E4EFF1E-FB25-4AE5-9BC9-47D4DE6A15D5}" type="presParOf" srcId="{531DDE32-BB14-482A-8FBD-03B7A3B0B481}" destId="{9D00DED0-6570-4702-8E4D-80D4E9858F08}" srcOrd="4" destOrd="0" presId="urn:microsoft.com/office/officeart/2009/layout/CircleArrowProcess"/>
    <dgm:cxn modelId="{CE5051E8-86B3-4B49-87AE-6A6E4975A1F0}" type="presParOf" srcId="{9D00DED0-6570-4702-8E4D-80D4E9858F08}" destId="{351B4253-FBC9-4859-98BA-30964EC9DB36}" srcOrd="0" destOrd="0" presId="urn:microsoft.com/office/officeart/2009/layout/CircleArrowProcess"/>
    <dgm:cxn modelId="{C5142118-E74F-431F-AAC7-626AE9DDCF9F}" type="presParOf" srcId="{531DDE32-BB14-482A-8FBD-03B7A3B0B481}" destId="{A1F29D06-3710-45DB-89F8-394A2ADC2F2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95132D-5624-436D-B305-992EFD3A36A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4B6B111-19B3-4613-B8AD-04FA4A9C299F}">
      <dgm:prSet phldrT="[Texte]" custT="1"/>
      <dgm:spPr/>
      <dgm:t>
        <a:bodyPr/>
        <a:lstStyle/>
        <a:p>
          <a:r>
            <a:rPr lang="fr-FR" sz="1600" b="1" dirty="0">
              <a:solidFill>
                <a:srgbClr val="1A5DAD"/>
              </a:solidFill>
              <a:effectLst/>
            </a:rPr>
            <a:t>Sensibilisation du projet TI aux mairies des communes de la CIREST</a:t>
          </a:r>
        </a:p>
      </dgm:t>
    </dgm:pt>
    <dgm:pt modelId="{867BC3F6-AFDE-474A-8A1A-86C0DF6502A6}" type="parTrans" cxnId="{5C6E8622-E389-40A9-9952-CBC512252D1B}">
      <dgm:prSet/>
      <dgm:spPr/>
      <dgm:t>
        <a:bodyPr/>
        <a:lstStyle/>
        <a:p>
          <a:endParaRPr lang="fr-FR"/>
        </a:p>
      </dgm:t>
    </dgm:pt>
    <dgm:pt modelId="{25F1AA06-05A3-40B3-8208-0C04398BA360}" type="sibTrans" cxnId="{5C6E8622-E389-40A9-9952-CBC512252D1B}">
      <dgm:prSet/>
      <dgm:spPr/>
      <dgm:t>
        <a:bodyPr/>
        <a:lstStyle/>
        <a:p>
          <a:endParaRPr lang="fr-FR"/>
        </a:p>
      </dgm:t>
    </dgm:pt>
    <dgm:pt modelId="{CF6A9A85-10B3-42D9-B35E-3E31470EA36D}">
      <dgm:prSet phldrT="[Texte]" custT="1"/>
      <dgm:spPr/>
      <dgm:t>
        <a:bodyPr anchor="ctr"/>
        <a:lstStyle/>
        <a:p>
          <a:r>
            <a:rPr lang="fr-FR" sz="1600" b="1" dirty="0">
              <a:solidFill>
                <a:srgbClr val="1A5DAD"/>
              </a:solidFill>
              <a:effectLst/>
            </a:rPr>
            <a:t>Lancement du premier comité de projet PTI</a:t>
          </a:r>
        </a:p>
      </dgm:t>
    </dgm:pt>
    <dgm:pt modelId="{89516CCB-6870-4221-8740-2AE07263E621}" type="parTrans" cxnId="{CD484D36-1E70-4805-8CE5-8093EAC6A0AB}">
      <dgm:prSet/>
      <dgm:spPr/>
      <dgm:t>
        <a:bodyPr/>
        <a:lstStyle/>
        <a:p>
          <a:endParaRPr lang="fr-FR"/>
        </a:p>
      </dgm:t>
    </dgm:pt>
    <dgm:pt modelId="{FD02E800-0F70-49E6-B090-3ECFBDA4193B}" type="sibTrans" cxnId="{CD484D36-1E70-4805-8CE5-8093EAC6A0AB}">
      <dgm:prSet/>
      <dgm:spPr/>
      <dgm:t>
        <a:bodyPr/>
        <a:lstStyle/>
        <a:p>
          <a:endParaRPr lang="fr-FR"/>
        </a:p>
      </dgm:t>
    </dgm:pt>
    <dgm:pt modelId="{5B3289FE-3077-47F4-AA05-21B9F3BDBF65}">
      <dgm:prSet phldrT="[Texte]" custT="1"/>
      <dgm:spPr/>
      <dgm:t>
        <a:bodyPr anchor="t"/>
        <a:lstStyle/>
        <a:p>
          <a:r>
            <a:rPr lang="fr-FR" sz="1600" b="1" dirty="0">
              <a:solidFill>
                <a:srgbClr val="1A5DAD"/>
              </a:solidFill>
              <a:effectLst/>
            </a:rPr>
            <a:t>Lancement A.M.I. afin de sélectionner le polynôme</a:t>
          </a:r>
        </a:p>
      </dgm:t>
    </dgm:pt>
    <dgm:pt modelId="{C23E4A85-B706-483F-B1C8-B39C67CAB42A}" type="parTrans" cxnId="{D68E6C6D-74DA-4BC0-8C21-6D4740A56872}">
      <dgm:prSet/>
      <dgm:spPr/>
      <dgm:t>
        <a:bodyPr/>
        <a:lstStyle/>
        <a:p>
          <a:endParaRPr lang="fr-FR"/>
        </a:p>
      </dgm:t>
    </dgm:pt>
    <dgm:pt modelId="{51E5B994-C51D-4835-99D4-2D22900E61BA}" type="sibTrans" cxnId="{D68E6C6D-74DA-4BC0-8C21-6D4740A56872}">
      <dgm:prSet/>
      <dgm:spPr/>
      <dgm:t>
        <a:bodyPr/>
        <a:lstStyle/>
        <a:p>
          <a:endParaRPr lang="fr-FR"/>
        </a:p>
      </dgm:t>
    </dgm:pt>
    <dgm:pt modelId="{50A18DEB-279D-4B68-ADD6-C9ADD095A074}">
      <dgm:prSet phldrT="[Texte]" custT="1"/>
      <dgm:spPr/>
      <dgm:t>
        <a:bodyPr anchor="ctr"/>
        <a:lstStyle/>
        <a:p>
          <a:r>
            <a:rPr lang="fr-FR" sz="1600" b="1" dirty="0">
              <a:solidFill>
                <a:srgbClr val="1A5DAD"/>
              </a:solidFill>
              <a:effectLst/>
            </a:rPr>
            <a:t>Semaine de l’industrie</a:t>
          </a:r>
        </a:p>
      </dgm:t>
    </dgm:pt>
    <dgm:pt modelId="{8B836091-F8D6-487B-ADBC-6BFF962E0265}" type="parTrans" cxnId="{1733E851-1374-4A33-B410-0B8592D836C1}">
      <dgm:prSet/>
      <dgm:spPr/>
      <dgm:t>
        <a:bodyPr/>
        <a:lstStyle/>
        <a:p>
          <a:endParaRPr lang="fr-FR"/>
        </a:p>
      </dgm:t>
    </dgm:pt>
    <dgm:pt modelId="{E15494B6-6ADF-429B-84E2-0EC852CDA59A}" type="sibTrans" cxnId="{1733E851-1374-4A33-B410-0B8592D836C1}">
      <dgm:prSet/>
      <dgm:spPr/>
      <dgm:t>
        <a:bodyPr/>
        <a:lstStyle/>
        <a:p>
          <a:endParaRPr lang="fr-FR"/>
        </a:p>
      </dgm:t>
    </dgm:pt>
    <dgm:pt modelId="{16FE5767-FD7B-48EE-A0C6-44B88E60A56A}">
      <dgm:prSet phldrT="[Texte]" custT="1"/>
      <dgm:spPr/>
      <dgm:t>
        <a:bodyPr anchor="ctr"/>
        <a:lstStyle/>
        <a:p>
          <a:r>
            <a:rPr lang="fr-FR" sz="1600" b="1" dirty="0">
              <a:solidFill>
                <a:srgbClr val="1A5DAD"/>
              </a:solidFill>
              <a:effectLst/>
            </a:rPr>
            <a:t>2</a:t>
          </a:r>
          <a:r>
            <a:rPr lang="fr-FR" sz="1600" b="1" baseline="30000" dirty="0">
              <a:solidFill>
                <a:srgbClr val="1A5DAD"/>
              </a:solidFill>
              <a:effectLst/>
            </a:rPr>
            <a:t>ème</a:t>
          </a:r>
          <a:r>
            <a:rPr lang="fr-FR" sz="1600" b="1" dirty="0">
              <a:solidFill>
                <a:srgbClr val="1A5DAD"/>
              </a:solidFill>
              <a:effectLst/>
            </a:rPr>
            <a:t> réunion du Comité de Projet </a:t>
          </a:r>
        </a:p>
      </dgm:t>
    </dgm:pt>
    <dgm:pt modelId="{42E1F9C6-6FAA-4E0E-BD82-0A12F1318E6A}" type="parTrans" cxnId="{938FEBFD-955C-4E13-AC38-1D65AF936D4A}">
      <dgm:prSet/>
      <dgm:spPr/>
      <dgm:t>
        <a:bodyPr/>
        <a:lstStyle/>
        <a:p>
          <a:endParaRPr lang="fr-FR"/>
        </a:p>
      </dgm:t>
    </dgm:pt>
    <dgm:pt modelId="{0C4D9A3E-11D5-46B9-BB0B-CA036FC0653B}" type="sibTrans" cxnId="{938FEBFD-955C-4E13-AC38-1D65AF936D4A}">
      <dgm:prSet/>
      <dgm:spPr/>
      <dgm:t>
        <a:bodyPr/>
        <a:lstStyle/>
        <a:p>
          <a:endParaRPr lang="fr-FR"/>
        </a:p>
      </dgm:t>
    </dgm:pt>
    <dgm:pt modelId="{F49CB0F1-6EBC-4B66-B085-CF59C767B950}" type="pres">
      <dgm:prSet presAssocID="{2E95132D-5624-436D-B305-992EFD3A36A9}" presName="Name0" presStyleCnt="0">
        <dgm:presLayoutVars>
          <dgm:dir/>
          <dgm:resizeHandles val="exact"/>
        </dgm:presLayoutVars>
      </dgm:prSet>
      <dgm:spPr/>
    </dgm:pt>
    <dgm:pt modelId="{039104DE-639F-47E4-8C04-60AB00BDD354}" type="pres">
      <dgm:prSet presAssocID="{2E95132D-5624-436D-B305-992EFD3A36A9}" presName="arrow" presStyleLbl="bgShp" presStyleIdx="0" presStyleCnt="1" custScaleY="181525"/>
      <dgm:spPr/>
    </dgm:pt>
    <dgm:pt modelId="{EC8A8701-AE5E-42E3-B629-B88A94A0BCB9}" type="pres">
      <dgm:prSet presAssocID="{2E95132D-5624-436D-B305-992EFD3A36A9}" presName="points" presStyleCnt="0"/>
      <dgm:spPr/>
    </dgm:pt>
    <dgm:pt modelId="{E835C4B9-8904-4D98-8D7B-FDEFC970FC12}" type="pres">
      <dgm:prSet presAssocID="{34B6B111-19B3-4613-B8AD-04FA4A9C299F}" presName="compositeA" presStyleCnt="0"/>
      <dgm:spPr/>
    </dgm:pt>
    <dgm:pt modelId="{DD9EC5DA-5282-4459-BD6D-C8A1B34D5C52}" type="pres">
      <dgm:prSet presAssocID="{34B6B111-19B3-4613-B8AD-04FA4A9C299F}" presName="textA" presStyleLbl="revTx" presStyleIdx="0" presStyleCnt="5" custScaleY="90152" custLinFactNeighborX="-1064" custLinFactNeighborY="-13984">
        <dgm:presLayoutVars>
          <dgm:bulletEnabled val="1"/>
        </dgm:presLayoutVars>
      </dgm:prSet>
      <dgm:spPr/>
    </dgm:pt>
    <dgm:pt modelId="{7CDA5806-CC2C-4892-846D-90E8186EAF4B}" type="pres">
      <dgm:prSet presAssocID="{34B6B111-19B3-4613-B8AD-04FA4A9C299F}" presName="circleA" presStyleLbl="node1" presStyleIdx="0" presStyleCnt="5"/>
      <dgm:spPr/>
    </dgm:pt>
    <dgm:pt modelId="{D156BBC8-BF74-4866-A4DF-4742518D14B4}" type="pres">
      <dgm:prSet presAssocID="{34B6B111-19B3-4613-B8AD-04FA4A9C299F}" presName="spaceA" presStyleCnt="0"/>
      <dgm:spPr/>
    </dgm:pt>
    <dgm:pt modelId="{C0BA6AAC-66FF-4E5A-B98F-7962C078E476}" type="pres">
      <dgm:prSet presAssocID="{25F1AA06-05A3-40B3-8208-0C04398BA360}" presName="space" presStyleCnt="0"/>
      <dgm:spPr/>
    </dgm:pt>
    <dgm:pt modelId="{AB655220-EA33-4244-B976-B8C7A3F866C6}" type="pres">
      <dgm:prSet presAssocID="{CF6A9A85-10B3-42D9-B35E-3E31470EA36D}" presName="compositeB" presStyleCnt="0"/>
      <dgm:spPr/>
    </dgm:pt>
    <dgm:pt modelId="{16555307-1FF0-41DF-890C-A41DA8E209D5}" type="pres">
      <dgm:prSet presAssocID="{CF6A9A85-10B3-42D9-B35E-3E31470EA36D}" presName="textB" presStyleLbl="revTx" presStyleIdx="1" presStyleCnt="5">
        <dgm:presLayoutVars>
          <dgm:bulletEnabled val="1"/>
        </dgm:presLayoutVars>
      </dgm:prSet>
      <dgm:spPr/>
    </dgm:pt>
    <dgm:pt modelId="{7E84CAE0-A459-4446-9E43-C5E86941CB5D}" type="pres">
      <dgm:prSet presAssocID="{CF6A9A85-10B3-42D9-B35E-3E31470EA36D}" presName="circleB" presStyleLbl="node1" presStyleIdx="1" presStyleCnt="5"/>
      <dgm:spPr/>
    </dgm:pt>
    <dgm:pt modelId="{C61BDC8C-B38A-4E70-BB19-9452F81C3696}" type="pres">
      <dgm:prSet presAssocID="{CF6A9A85-10B3-42D9-B35E-3E31470EA36D}" presName="spaceB" presStyleCnt="0"/>
      <dgm:spPr/>
    </dgm:pt>
    <dgm:pt modelId="{A3FE2E11-D05C-4039-81A7-43C012960D84}" type="pres">
      <dgm:prSet presAssocID="{FD02E800-0F70-49E6-B090-3ECFBDA4193B}" presName="space" presStyleCnt="0"/>
      <dgm:spPr/>
    </dgm:pt>
    <dgm:pt modelId="{255D8D4D-2CA7-4919-85D0-074CCDC4C193}" type="pres">
      <dgm:prSet presAssocID="{5B3289FE-3077-47F4-AA05-21B9F3BDBF65}" presName="compositeA" presStyleCnt="0"/>
      <dgm:spPr/>
    </dgm:pt>
    <dgm:pt modelId="{9407893E-2785-469E-858F-03AAD9AECB3D}" type="pres">
      <dgm:prSet presAssocID="{5B3289FE-3077-47F4-AA05-21B9F3BDBF65}" presName="textA" presStyleLbl="revTx" presStyleIdx="2" presStyleCnt="5" custLinFactNeighborX="264" custLinFactNeighborY="-15834">
        <dgm:presLayoutVars>
          <dgm:bulletEnabled val="1"/>
        </dgm:presLayoutVars>
      </dgm:prSet>
      <dgm:spPr/>
    </dgm:pt>
    <dgm:pt modelId="{99ED6876-DE5F-4003-A8D4-26DE7D8A7FF5}" type="pres">
      <dgm:prSet presAssocID="{5B3289FE-3077-47F4-AA05-21B9F3BDBF65}" presName="circleA" presStyleLbl="node1" presStyleIdx="2" presStyleCnt="5"/>
      <dgm:spPr/>
    </dgm:pt>
    <dgm:pt modelId="{E16F6EDF-E89E-4627-834E-34739B3ABB51}" type="pres">
      <dgm:prSet presAssocID="{5B3289FE-3077-47F4-AA05-21B9F3BDBF65}" presName="spaceA" presStyleCnt="0"/>
      <dgm:spPr/>
    </dgm:pt>
    <dgm:pt modelId="{FCA5DCFE-0B29-41AB-A9F6-BEDBA986BCDF}" type="pres">
      <dgm:prSet presAssocID="{51E5B994-C51D-4835-99D4-2D22900E61BA}" presName="space" presStyleCnt="0"/>
      <dgm:spPr/>
    </dgm:pt>
    <dgm:pt modelId="{4A8B49BA-1AB6-43D0-841B-678260ADB249}" type="pres">
      <dgm:prSet presAssocID="{50A18DEB-279D-4B68-ADD6-C9ADD095A074}" presName="compositeB" presStyleCnt="0"/>
      <dgm:spPr/>
    </dgm:pt>
    <dgm:pt modelId="{0CDB0E97-A63F-4B1E-9664-29B874F9B6D8}" type="pres">
      <dgm:prSet presAssocID="{50A18DEB-279D-4B68-ADD6-C9ADD095A074}" presName="textB" presStyleLbl="revTx" presStyleIdx="3" presStyleCnt="5">
        <dgm:presLayoutVars>
          <dgm:bulletEnabled val="1"/>
        </dgm:presLayoutVars>
      </dgm:prSet>
      <dgm:spPr/>
    </dgm:pt>
    <dgm:pt modelId="{E8168106-3B69-4DFE-BB15-CF6EF0DBE4C0}" type="pres">
      <dgm:prSet presAssocID="{50A18DEB-279D-4B68-ADD6-C9ADD095A074}" presName="circleB" presStyleLbl="node1" presStyleIdx="3" presStyleCnt="5"/>
      <dgm:spPr/>
    </dgm:pt>
    <dgm:pt modelId="{881B7A39-C177-48AA-A673-D230387AB8E1}" type="pres">
      <dgm:prSet presAssocID="{50A18DEB-279D-4B68-ADD6-C9ADD095A074}" presName="spaceB" presStyleCnt="0"/>
      <dgm:spPr/>
    </dgm:pt>
    <dgm:pt modelId="{66E81876-B6D5-407B-973F-00A6CA30B9CF}" type="pres">
      <dgm:prSet presAssocID="{E15494B6-6ADF-429B-84E2-0EC852CDA59A}" presName="space" presStyleCnt="0"/>
      <dgm:spPr/>
    </dgm:pt>
    <dgm:pt modelId="{214A29C4-19C0-426B-8D0D-DA3A492D2FC3}" type="pres">
      <dgm:prSet presAssocID="{16FE5767-FD7B-48EE-A0C6-44B88E60A56A}" presName="compositeA" presStyleCnt="0"/>
      <dgm:spPr/>
    </dgm:pt>
    <dgm:pt modelId="{7513AF10-6F7C-4CA0-9BF0-C88EC4DC241C}" type="pres">
      <dgm:prSet presAssocID="{16FE5767-FD7B-48EE-A0C6-44B88E60A56A}" presName="textA" presStyleLbl="revTx" presStyleIdx="4" presStyleCnt="5">
        <dgm:presLayoutVars>
          <dgm:bulletEnabled val="1"/>
        </dgm:presLayoutVars>
      </dgm:prSet>
      <dgm:spPr/>
    </dgm:pt>
    <dgm:pt modelId="{13225568-B1D0-4E36-B8E9-56F31196D6F0}" type="pres">
      <dgm:prSet presAssocID="{16FE5767-FD7B-48EE-A0C6-44B88E60A56A}" presName="circleA" presStyleLbl="node1" presStyleIdx="4" presStyleCnt="5"/>
      <dgm:spPr/>
    </dgm:pt>
    <dgm:pt modelId="{FF9A07EA-9231-4D4C-9E95-A5BA7FEF1D8F}" type="pres">
      <dgm:prSet presAssocID="{16FE5767-FD7B-48EE-A0C6-44B88E60A56A}" presName="spaceA" presStyleCnt="0"/>
      <dgm:spPr/>
    </dgm:pt>
  </dgm:ptLst>
  <dgm:cxnLst>
    <dgm:cxn modelId="{69FE1107-9773-4F56-8070-DE777961C420}" type="presOf" srcId="{5B3289FE-3077-47F4-AA05-21B9F3BDBF65}" destId="{9407893E-2785-469E-858F-03AAD9AECB3D}" srcOrd="0" destOrd="0" presId="urn:microsoft.com/office/officeart/2005/8/layout/hProcess11"/>
    <dgm:cxn modelId="{5C6E8622-E389-40A9-9952-CBC512252D1B}" srcId="{2E95132D-5624-436D-B305-992EFD3A36A9}" destId="{34B6B111-19B3-4613-B8AD-04FA4A9C299F}" srcOrd="0" destOrd="0" parTransId="{867BC3F6-AFDE-474A-8A1A-86C0DF6502A6}" sibTransId="{25F1AA06-05A3-40B3-8208-0C04398BA360}"/>
    <dgm:cxn modelId="{CD484D36-1E70-4805-8CE5-8093EAC6A0AB}" srcId="{2E95132D-5624-436D-B305-992EFD3A36A9}" destId="{CF6A9A85-10B3-42D9-B35E-3E31470EA36D}" srcOrd="1" destOrd="0" parTransId="{89516CCB-6870-4221-8740-2AE07263E621}" sibTransId="{FD02E800-0F70-49E6-B090-3ECFBDA4193B}"/>
    <dgm:cxn modelId="{48703C64-F076-4530-A0DA-48B13AD8E23A}" type="presOf" srcId="{2E95132D-5624-436D-B305-992EFD3A36A9}" destId="{F49CB0F1-6EBC-4B66-B085-CF59C767B950}" srcOrd="0" destOrd="0" presId="urn:microsoft.com/office/officeart/2005/8/layout/hProcess11"/>
    <dgm:cxn modelId="{D68E6C6D-74DA-4BC0-8C21-6D4740A56872}" srcId="{2E95132D-5624-436D-B305-992EFD3A36A9}" destId="{5B3289FE-3077-47F4-AA05-21B9F3BDBF65}" srcOrd="2" destOrd="0" parTransId="{C23E4A85-B706-483F-B1C8-B39C67CAB42A}" sibTransId="{51E5B994-C51D-4835-99D4-2D22900E61BA}"/>
    <dgm:cxn modelId="{1733E851-1374-4A33-B410-0B8592D836C1}" srcId="{2E95132D-5624-436D-B305-992EFD3A36A9}" destId="{50A18DEB-279D-4B68-ADD6-C9ADD095A074}" srcOrd="3" destOrd="0" parTransId="{8B836091-F8D6-487B-ADBC-6BFF962E0265}" sibTransId="{E15494B6-6ADF-429B-84E2-0EC852CDA59A}"/>
    <dgm:cxn modelId="{109D75AF-ED75-4839-B8F1-27DC7304C6CD}" type="presOf" srcId="{50A18DEB-279D-4B68-ADD6-C9ADD095A074}" destId="{0CDB0E97-A63F-4B1E-9664-29B874F9B6D8}" srcOrd="0" destOrd="0" presId="urn:microsoft.com/office/officeart/2005/8/layout/hProcess11"/>
    <dgm:cxn modelId="{4958B6B6-6B56-47C4-B629-90EEE26FBD42}" type="presOf" srcId="{34B6B111-19B3-4613-B8AD-04FA4A9C299F}" destId="{DD9EC5DA-5282-4459-BD6D-C8A1B34D5C52}" srcOrd="0" destOrd="0" presId="urn:microsoft.com/office/officeart/2005/8/layout/hProcess11"/>
    <dgm:cxn modelId="{A98217C3-4B2D-45F6-884B-10BEB3297144}" type="presOf" srcId="{16FE5767-FD7B-48EE-A0C6-44B88E60A56A}" destId="{7513AF10-6F7C-4CA0-9BF0-C88EC4DC241C}" srcOrd="0" destOrd="0" presId="urn:microsoft.com/office/officeart/2005/8/layout/hProcess11"/>
    <dgm:cxn modelId="{392C55EF-E6E0-4A1B-81B2-A400FE49EA79}" type="presOf" srcId="{CF6A9A85-10B3-42D9-B35E-3E31470EA36D}" destId="{16555307-1FF0-41DF-890C-A41DA8E209D5}" srcOrd="0" destOrd="0" presId="urn:microsoft.com/office/officeart/2005/8/layout/hProcess11"/>
    <dgm:cxn modelId="{938FEBFD-955C-4E13-AC38-1D65AF936D4A}" srcId="{2E95132D-5624-436D-B305-992EFD3A36A9}" destId="{16FE5767-FD7B-48EE-A0C6-44B88E60A56A}" srcOrd="4" destOrd="0" parTransId="{42E1F9C6-6FAA-4E0E-BD82-0A12F1318E6A}" sibTransId="{0C4D9A3E-11D5-46B9-BB0B-CA036FC0653B}"/>
    <dgm:cxn modelId="{E009D9E4-A758-4B6A-866D-4D068190DD2B}" type="presParOf" srcId="{F49CB0F1-6EBC-4B66-B085-CF59C767B950}" destId="{039104DE-639F-47E4-8C04-60AB00BDD354}" srcOrd="0" destOrd="0" presId="urn:microsoft.com/office/officeart/2005/8/layout/hProcess11"/>
    <dgm:cxn modelId="{5F72A32F-D6F9-4625-BD1E-D525BB3DB4E0}" type="presParOf" srcId="{F49CB0F1-6EBC-4B66-B085-CF59C767B950}" destId="{EC8A8701-AE5E-42E3-B629-B88A94A0BCB9}" srcOrd="1" destOrd="0" presId="urn:microsoft.com/office/officeart/2005/8/layout/hProcess11"/>
    <dgm:cxn modelId="{BBA11A11-6B01-4CA1-80E8-12CD8AAE47BF}" type="presParOf" srcId="{EC8A8701-AE5E-42E3-B629-B88A94A0BCB9}" destId="{E835C4B9-8904-4D98-8D7B-FDEFC970FC12}" srcOrd="0" destOrd="0" presId="urn:microsoft.com/office/officeart/2005/8/layout/hProcess11"/>
    <dgm:cxn modelId="{9A99E7B5-DEC0-498A-BE56-E0ACE6A9E036}" type="presParOf" srcId="{E835C4B9-8904-4D98-8D7B-FDEFC970FC12}" destId="{DD9EC5DA-5282-4459-BD6D-C8A1B34D5C52}" srcOrd="0" destOrd="0" presId="urn:microsoft.com/office/officeart/2005/8/layout/hProcess11"/>
    <dgm:cxn modelId="{E12215D6-EE8F-4606-95C0-50BBF4710EA3}" type="presParOf" srcId="{E835C4B9-8904-4D98-8D7B-FDEFC970FC12}" destId="{7CDA5806-CC2C-4892-846D-90E8186EAF4B}" srcOrd="1" destOrd="0" presId="urn:microsoft.com/office/officeart/2005/8/layout/hProcess11"/>
    <dgm:cxn modelId="{545024BB-61F0-435B-A73F-70468F4413BB}" type="presParOf" srcId="{E835C4B9-8904-4D98-8D7B-FDEFC970FC12}" destId="{D156BBC8-BF74-4866-A4DF-4742518D14B4}" srcOrd="2" destOrd="0" presId="urn:microsoft.com/office/officeart/2005/8/layout/hProcess11"/>
    <dgm:cxn modelId="{94CCE47F-E93C-4920-BFD7-E5F89046CD0E}" type="presParOf" srcId="{EC8A8701-AE5E-42E3-B629-B88A94A0BCB9}" destId="{C0BA6AAC-66FF-4E5A-B98F-7962C078E476}" srcOrd="1" destOrd="0" presId="urn:microsoft.com/office/officeart/2005/8/layout/hProcess11"/>
    <dgm:cxn modelId="{921E6C96-2663-4D96-BC64-849CBC377903}" type="presParOf" srcId="{EC8A8701-AE5E-42E3-B629-B88A94A0BCB9}" destId="{AB655220-EA33-4244-B976-B8C7A3F866C6}" srcOrd="2" destOrd="0" presId="urn:microsoft.com/office/officeart/2005/8/layout/hProcess11"/>
    <dgm:cxn modelId="{B62B9910-3BC5-4077-A775-4DB892F1D878}" type="presParOf" srcId="{AB655220-EA33-4244-B976-B8C7A3F866C6}" destId="{16555307-1FF0-41DF-890C-A41DA8E209D5}" srcOrd="0" destOrd="0" presId="urn:microsoft.com/office/officeart/2005/8/layout/hProcess11"/>
    <dgm:cxn modelId="{A0406F37-1FD8-4E75-859E-5F669FBE2AC9}" type="presParOf" srcId="{AB655220-EA33-4244-B976-B8C7A3F866C6}" destId="{7E84CAE0-A459-4446-9E43-C5E86941CB5D}" srcOrd="1" destOrd="0" presId="urn:microsoft.com/office/officeart/2005/8/layout/hProcess11"/>
    <dgm:cxn modelId="{81471FFF-851D-4E03-8493-A21950714C59}" type="presParOf" srcId="{AB655220-EA33-4244-B976-B8C7A3F866C6}" destId="{C61BDC8C-B38A-4E70-BB19-9452F81C3696}" srcOrd="2" destOrd="0" presId="urn:microsoft.com/office/officeart/2005/8/layout/hProcess11"/>
    <dgm:cxn modelId="{BE5FBEB8-80D3-4F09-8572-34239D5B3DA5}" type="presParOf" srcId="{EC8A8701-AE5E-42E3-B629-B88A94A0BCB9}" destId="{A3FE2E11-D05C-4039-81A7-43C012960D84}" srcOrd="3" destOrd="0" presId="urn:microsoft.com/office/officeart/2005/8/layout/hProcess11"/>
    <dgm:cxn modelId="{8150BFAB-6DD6-4131-9DFF-5B615386F841}" type="presParOf" srcId="{EC8A8701-AE5E-42E3-B629-B88A94A0BCB9}" destId="{255D8D4D-2CA7-4919-85D0-074CCDC4C193}" srcOrd="4" destOrd="0" presId="urn:microsoft.com/office/officeart/2005/8/layout/hProcess11"/>
    <dgm:cxn modelId="{2530E80C-3310-44B6-8C70-35F3307988AC}" type="presParOf" srcId="{255D8D4D-2CA7-4919-85D0-074CCDC4C193}" destId="{9407893E-2785-469E-858F-03AAD9AECB3D}" srcOrd="0" destOrd="0" presId="urn:microsoft.com/office/officeart/2005/8/layout/hProcess11"/>
    <dgm:cxn modelId="{F3F3694D-171E-48CB-B141-659DAB02A992}" type="presParOf" srcId="{255D8D4D-2CA7-4919-85D0-074CCDC4C193}" destId="{99ED6876-DE5F-4003-A8D4-26DE7D8A7FF5}" srcOrd="1" destOrd="0" presId="urn:microsoft.com/office/officeart/2005/8/layout/hProcess11"/>
    <dgm:cxn modelId="{82CDD8B6-8844-48B0-A047-DBCFC21E9E99}" type="presParOf" srcId="{255D8D4D-2CA7-4919-85D0-074CCDC4C193}" destId="{E16F6EDF-E89E-4627-834E-34739B3ABB51}" srcOrd="2" destOrd="0" presId="urn:microsoft.com/office/officeart/2005/8/layout/hProcess11"/>
    <dgm:cxn modelId="{B748C112-3A01-4B8F-83DA-2DD3B680F8A0}" type="presParOf" srcId="{EC8A8701-AE5E-42E3-B629-B88A94A0BCB9}" destId="{FCA5DCFE-0B29-41AB-A9F6-BEDBA986BCDF}" srcOrd="5" destOrd="0" presId="urn:microsoft.com/office/officeart/2005/8/layout/hProcess11"/>
    <dgm:cxn modelId="{E6FC935A-13EE-4322-9F59-22F33C11C56A}" type="presParOf" srcId="{EC8A8701-AE5E-42E3-B629-B88A94A0BCB9}" destId="{4A8B49BA-1AB6-43D0-841B-678260ADB249}" srcOrd="6" destOrd="0" presId="urn:microsoft.com/office/officeart/2005/8/layout/hProcess11"/>
    <dgm:cxn modelId="{64790946-5E9F-4C73-81A4-184FF2EB5C6B}" type="presParOf" srcId="{4A8B49BA-1AB6-43D0-841B-678260ADB249}" destId="{0CDB0E97-A63F-4B1E-9664-29B874F9B6D8}" srcOrd="0" destOrd="0" presId="urn:microsoft.com/office/officeart/2005/8/layout/hProcess11"/>
    <dgm:cxn modelId="{1071569A-DB6A-4B03-AB5B-13EC23A61C75}" type="presParOf" srcId="{4A8B49BA-1AB6-43D0-841B-678260ADB249}" destId="{E8168106-3B69-4DFE-BB15-CF6EF0DBE4C0}" srcOrd="1" destOrd="0" presId="urn:microsoft.com/office/officeart/2005/8/layout/hProcess11"/>
    <dgm:cxn modelId="{6F0A48B2-0959-465B-B404-D2535DE425E8}" type="presParOf" srcId="{4A8B49BA-1AB6-43D0-841B-678260ADB249}" destId="{881B7A39-C177-48AA-A673-D230387AB8E1}" srcOrd="2" destOrd="0" presId="urn:microsoft.com/office/officeart/2005/8/layout/hProcess11"/>
    <dgm:cxn modelId="{0E508391-A6C6-4383-AAA6-4B12D73C0E2A}" type="presParOf" srcId="{EC8A8701-AE5E-42E3-B629-B88A94A0BCB9}" destId="{66E81876-B6D5-407B-973F-00A6CA30B9CF}" srcOrd="7" destOrd="0" presId="urn:microsoft.com/office/officeart/2005/8/layout/hProcess11"/>
    <dgm:cxn modelId="{2289F949-74B4-4DA7-9935-BD1FAA3BA150}" type="presParOf" srcId="{EC8A8701-AE5E-42E3-B629-B88A94A0BCB9}" destId="{214A29C4-19C0-426B-8D0D-DA3A492D2FC3}" srcOrd="8" destOrd="0" presId="urn:microsoft.com/office/officeart/2005/8/layout/hProcess11"/>
    <dgm:cxn modelId="{B98C8E0A-C966-48B1-AA42-E53DD2DDDE8D}" type="presParOf" srcId="{214A29C4-19C0-426B-8D0D-DA3A492D2FC3}" destId="{7513AF10-6F7C-4CA0-9BF0-C88EC4DC241C}" srcOrd="0" destOrd="0" presId="urn:microsoft.com/office/officeart/2005/8/layout/hProcess11"/>
    <dgm:cxn modelId="{3C3C05F0-01D0-4A80-909D-0BB3AA5C539B}" type="presParOf" srcId="{214A29C4-19C0-426B-8D0D-DA3A492D2FC3}" destId="{13225568-B1D0-4E36-B8E9-56F31196D6F0}" srcOrd="1" destOrd="0" presId="urn:microsoft.com/office/officeart/2005/8/layout/hProcess11"/>
    <dgm:cxn modelId="{306B09EF-E2FE-4BDA-A238-B236C80D2E0E}" type="presParOf" srcId="{214A29C4-19C0-426B-8D0D-DA3A492D2FC3}" destId="{FF9A07EA-9231-4D4C-9E95-A5BA7FEF1D8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FE71B-8F0D-4680-ABE8-F4052B01C6F2}">
      <dsp:nvSpPr>
        <dsp:cNvPr id="0" name=""/>
        <dsp:cNvSpPr/>
      </dsp:nvSpPr>
      <dsp:spPr>
        <a:xfrm>
          <a:off x="1610728" y="0"/>
          <a:ext cx="2666556" cy="266696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4DB01C-26B2-415A-BE8F-44C0FAC8833C}">
      <dsp:nvSpPr>
        <dsp:cNvPr id="0" name=""/>
        <dsp:cNvSpPr/>
      </dsp:nvSpPr>
      <dsp:spPr>
        <a:xfrm>
          <a:off x="2244800" y="862334"/>
          <a:ext cx="1481754" cy="740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Bahnschrift SemiBold" panose="020B0502040204020203" pitchFamily="34" charset="0"/>
              <a:cs typeface="Arial" panose="020B0604020202020204" pitchFamily="34" charset="0"/>
            </a:rPr>
            <a:t>Projet initial</a:t>
          </a:r>
        </a:p>
      </dsp:txBody>
      <dsp:txXfrm>
        <a:off x="2244800" y="862334"/>
        <a:ext cx="1481754" cy="740699"/>
      </dsp:txXfrm>
    </dsp:sp>
    <dsp:sp modelId="{97693E69-E1FB-4AC7-9A5E-839D9F4D2D50}">
      <dsp:nvSpPr>
        <dsp:cNvPr id="0" name=""/>
        <dsp:cNvSpPr/>
      </dsp:nvSpPr>
      <dsp:spPr>
        <a:xfrm>
          <a:off x="870101" y="1532367"/>
          <a:ext cx="2666556" cy="266696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735675-23B9-46A2-907C-0AEB73216346}">
      <dsp:nvSpPr>
        <dsp:cNvPr id="0" name=""/>
        <dsp:cNvSpPr/>
      </dsp:nvSpPr>
      <dsp:spPr>
        <a:xfrm>
          <a:off x="1353179" y="2302752"/>
          <a:ext cx="1812096" cy="98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Bahnschrift SemiBold" panose="020B0502040204020203" pitchFamily="34" charset="0"/>
              <a:cs typeface="Arial" panose="020B0604020202020204" pitchFamily="34" charset="0"/>
            </a:rPr>
            <a:t>Elaboration d’une nouvelle feuille de route</a:t>
          </a:r>
        </a:p>
      </dsp:txBody>
      <dsp:txXfrm>
        <a:off x="1353179" y="2302752"/>
        <a:ext cx="1812096" cy="981138"/>
      </dsp:txXfrm>
    </dsp:sp>
    <dsp:sp modelId="{351B4253-FBC9-4859-98BA-30964EC9DB36}">
      <dsp:nvSpPr>
        <dsp:cNvPr id="0" name=""/>
        <dsp:cNvSpPr/>
      </dsp:nvSpPr>
      <dsp:spPr>
        <a:xfrm>
          <a:off x="1800517" y="3248110"/>
          <a:ext cx="2290985" cy="229190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F29D06-3710-45DB-89F8-394A2ADC2F2D}">
      <dsp:nvSpPr>
        <dsp:cNvPr id="0" name=""/>
        <dsp:cNvSpPr/>
      </dsp:nvSpPr>
      <dsp:spPr>
        <a:xfrm>
          <a:off x="2203630" y="4136884"/>
          <a:ext cx="1481754" cy="740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Bahnschrift SemiBold" panose="020B0502040204020203" pitchFamily="34" charset="0"/>
              <a:cs typeface="Arial" panose="020B0604020202020204" pitchFamily="34" charset="0"/>
            </a:rPr>
            <a:t>Mise en œuvre du nouveau PTI</a:t>
          </a:r>
        </a:p>
      </dsp:txBody>
      <dsp:txXfrm>
        <a:off x="2203630" y="4136884"/>
        <a:ext cx="1481754" cy="740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104DE-639F-47E4-8C04-60AB00BDD354}">
      <dsp:nvSpPr>
        <dsp:cNvPr id="0" name=""/>
        <dsp:cNvSpPr/>
      </dsp:nvSpPr>
      <dsp:spPr>
        <a:xfrm>
          <a:off x="0" y="434421"/>
          <a:ext cx="10899259" cy="230327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EC5DA-5282-4459-BD6D-C8A1B34D5C52}">
      <dsp:nvSpPr>
        <dsp:cNvPr id="0" name=""/>
        <dsp:cNvSpPr/>
      </dsp:nvSpPr>
      <dsp:spPr>
        <a:xfrm>
          <a:off x="0" y="0"/>
          <a:ext cx="1884752" cy="114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1A5DAD"/>
              </a:solidFill>
              <a:effectLst/>
            </a:rPr>
            <a:t>Sensibilisation du projet TI aux mairies des communes de la CIREST</a:t>
          </a:r>
        </a:p>
      </dsp:txBody>
      <dsp:txXfrm>
        <a:off x="0" y="0"/>
        <a:ext cx="1884752" cy="1143890"/>
      </dsp:txXfrm>
    </dsp:sp>
    <dsp:sp modelId="{7CDA5806-CC2C-4892-846D-90E8186EAF4B}">
      <dsp:nvSpPr>
        <dsp:cNvPr id="0" name=""/>
        <dsp:cNvSpPr/>
      </dsp:nvSpPr>
      <dsp:spPr>
        <a:xfrm>
          <a:off x="788081" y="1396213"/>
          <a:ext cx="317211" cy="317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55307-1FF0-41DF-890C-A41DA8E209D5}">
      <dsp:nvSpPr>
        <dsp:cNvPr id="0" name=""/>
        <dsp:cNvSpPr/>
      </dsp:nvSpPr>
      <dsp:spPr>
        <a:xfrm>
          <a:off x="1983300" y="1903269"/>
          <a:ext cx="1884752" cy="1268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1A5DAD"/>
              </a:solidFill>
              <a:effectLst/>
            </a:rPr>
            <a:t>Lancement du premier comité de projet PTI</a:t>
          </a:r>
        </a:p>
      </dsp:txBody>
      <dsp:txXfrm>
        <a:off x="1983300" y="1903269"/>
        <a:ext cx="1884752" cy="1268846"/>
      </dsp:txXfrm>
    </dsp:sp>
    <dsp:sp modelId="{7E84CAE0-A459-4446-9E43-C5E86941CB5D}">
      <dsp:nvSpPr>
        <dsp:cNvPr id="0" name=""/>
        <dsp:cNvSpPr/>
      </dsp:nvSpPr>
      <dsp:spPr>
        <a:xfrm>
          <a:off x="2767071" y="1427452"/>
          <a:ext cx="317211" cy="317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7893E-2785-469E-858F-03AAD9AECB3D}">
      <dsp:nvSpPr>
        <dsp:cNvPr id="0" name=""/>
        <dsp:cNvSpPr/>
      </dsp:nvSpPr>
      <dsp:spPr>
        <a:xfrm>
          <a:off x="3967266" y="0"/>
          <a:ext cx="1884752" cy="1268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1A5DAD"/>
              </a:solidFill>
              <a:effectLst/>
            </a:rPr>
            <a:t>Lancement A.M.I. afin de sélectionner le polynôme</a:t>
          </a:r>
        </a:p>
      </dsp:txBody>
      <dsp:txXfrm>
        <a:off x="3967266" y="0"/>
        <a:ext cx="1884752" cy="1268846"/>
      </dsp:txXfrm>
    </dsp:sp>
    <dsp:sp modelId="{99ED6876-DE5F-4003-A8D4-26DE7D8A7FF5}">
      <dsp:nvSpPr>
        <dsp:cNvPr id="0" name=""/>
        <dsp:cNvSpPr/>
      </dsp:nvSpPr>
      <dsp:spPr>
        <a:xfrm>
          <a:off x="4746061" y="1427452"/>
          <a:ext cx="317211" cy="317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B0E97-A63F-4B1E-9664-29B874F9B6D8}">
      <dsp:nvSpPr>
        <dsp:cNvPr id="0" name=""/>
        <dsp:cNvSpPr/>
      </dsp:nvSpPr>
      <dsp:spPr>
        <a:xfrm>
          <a:off x="5941280" y="1903269"/>
          <a:ext cx="1884752" cy="1268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1A5DAD"/>
              </a:solidFill>
              <a:effectLst/>
            </a:rPr>
            <a:t>Semaine de l’industrie</a:t>
          </a:r>
        </a:p>
      </dsp:txBody>
      <dsp:txXfrm>
        <a:off x="5941280" y="1903269"/>
        <a:ext cx="1884752" cy="1268846"/>
      </dsp:txXfrm>
    </dsp:sp>
    <dsp:sp modelId="{E8168106-3B69-4DFE-BB15-CF6EF0DBE4C0}">
      <dsp:nvSpPr>
        <dsp:cNvPr id="0" name=""/>
        <dsp:cNvSpPr/>
      </dsp:nvSpPr>
      <dsp:spPr>
        <a:xfrm>
          <a:off x="6725051" y="1427452"/>
          <a:ext cx="317211" cy="317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3AF10-6F7C-4CA0-9BF0-C88EC4DC241C}">
      <dsp:nvSpPr>
        <dsp:cNvPr id="0" name=""/>
        <dsp:cNvSpPr/>
      </dsp:nvSpPr>
      <dsp:spPr>
        <a:xfrm>
          <a:off x="7920270" y="0"/>
          <a:ext cx="1884752" cy="1268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1A5DAD"/>
              </a:solidFill>
              <a:effectLst/>
            </a:rPr>
            <a:t>2</a:t>
          </a:r>
          <a:r>
            <a:rPr lang="fr-FR" sz="1600" b="1" kern="1200" baseline="30000" dirty="0">
              <a:solidFill>
                <a:srgbClr val="1A5DAD"/>
              </a:solidFill>
              <a:effectLst/>
            </a:rPr>
            <a:t>ème</a:t>
          </a:r>
          <a:r>
            <a:rPr lang="fr-FR" sz="1600" b="1" kern="1200" dirty="0">
              <a:solidFill>
                <a:srgbClr val="1A5DAD"/>
              </a:solidFill>
              <a:effectLst/>
            </a:rPr>
            <a:t> réunion du Comité de Projet </a:t>
          </a:r>
        </a:p>
      </dsp:txBody>
      <dsp:txXfrm>
        <a:off x="7920270" y="0"/>
        <a:ext cx="1884752" cy="1268846"/>
      </dsp:txXfrm>
    </dsp:sp>
    <dsp:sp modelId="{13225568-B1D0-4E36-B8E9-56F31196D6F0}">
      <dsp:nvSpPr>
        <dsp:cNvPr id="0" name=""/>
        <dsp:cNvSpPr/>
      </dsp:nvSpPr>
      <dsp:spPr>
        <a:xfrm>
          <a:off x="8704041" y="1427452"/>
          <a:ext cx="317211" cy="317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3501D-6C5F-474D-AAC9-2B8EC86E52DB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0D1CA-5E7E-46E6-8AC6-60CF80F6E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88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4CF4-4E59-4B01-ABF4-EC36D4F028E4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C486-86C8-4BF1-B0CF-655151F3F6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57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4CF4-4E59-4B01-ABF4-EC36D4F028E4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C486-86C8-4BF1-B0CF-655151F3F6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83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4CF4-4E59-4B01-ABF4-EC36D4F028E4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C486-86C8-4BF1-B0CF-655151F3F6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02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4CF4-4E59-4B01-ABF4-EC36D4F028E4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C486-86C8-4BF1-B0CF-655151F3F6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15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4CF4-4E59-4B01-ABF4-EC36D4F028E4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C486-86C8-4BF1-B0CF-655151F3F6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17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4CF4-4E59-4B01-ABF4-EC36D4F028E4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C486-86C8-4BF1-B0CF-655151F3F6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53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4CF4-4E59-4B01-ABF4-EC36D4F028E4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C486-86C8-4BF1-B0CF-655151F3F6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72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4CF4-4E59-4B01-ABF4-EC36D4F028E4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C486-86C8-4BF1-B0CF-655151F3F6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88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4CF4-4E59-4B01-ABF4-EC36D4F028E4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C486-86C8-4BF1-B0CF-655151F3F6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98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4CF4-4E59-4B01-ABF4-EC36D4F028E4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C486-86C8-4BF1-B0CF-655151F3F6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18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4CF4-4E59-4B01-ABF4-EC36D4F028E4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C486-86C8-4BF1-B0CF-655151F3F6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30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4CF4-4E59-4B01-ABF4-EC36D4F028E4}" type="datetimeFigureOut">
              <a:rPr lang="fr-FR" smtClean="0"/>
              <a:pPr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2C486-86C8-4BF1-B0CF-655151F3F6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49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eg"/><Relationship Id="rId15" Type="http://schemas.openxmlformats.org/officeDocument/2006/relationships/image" Target="../media/image4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1925" y="142875"/>
            <a:ext cx="895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UN DISPOSITIF ENGAGÉ ET DYNAMIQUE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7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9" y="0"/>
            <a:ext cx="12196089" cy="68603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1925" y="142875"/>
            <a:ext cx="459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UNE BASE SOLIDE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95370" y="2879047"/>
            <a:ext cx="3281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PROJET TERRITOIRE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564429" y="5195432"/>
            <a:ext cx="562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92D050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*CRTE : CONTRAT DE RELANCE ET DE LA TRANSITION ECOLOGIQUE</a:t>
            </a:r>
          </a:p>
          <a:p>
            <a:r>
              <a:rPr lang="fr-FR" sz="1400" b="1" dirty="0">
                <a:solidFill>
                  <a:srgbClr val="ED7D31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*PCAET : PLAN CLIMAT AIR ENERGIE TERRITORIAL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5357563" y="2851296"/>
            <a:ext cx="1394015" cy="1157708"/>
          </a:xfrm>
          <a:prstGeom prst="rightArrow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39"/>
            <a:ext cx="12192000" cy="1141661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1380506" y="1527425"/>
            <a:ext cx="2783624" cy="9048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1398138" y="2606101"/>
            <a:ext cx="2783624" cy="9048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1369728" y="3677511"/>
            <a:ext cx="2783624" cy="9048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1369728" y="4748921"/>
            <a:ext cx="2783624" cy="90487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2051762" y="4877840"/>
            <a:ext cx="147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CRTE*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01168" y="3708745"/>
            <a:ext cx="2769392" cy="830997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TERRITOIRES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D’INDUSTRIE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028882" y="2797268"/>
            <a:ext cx="147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PCAET*</a:t>
            </a:r>
          </a:p>
        </p:txBody>
      </p:sp>
      <p:sp>
        <p:nvSpPr>
          <p:cNvPr id="3" name="Arrondir un rectangle avec un coin diagonal 2"/>
          <p:cNvSpPr/>
          <p:nvPr/>
        </p:nvSpPr>
        <p:spPr>
          <a:xfrm>
            <a:off x="7269007" y="2574112"/>
            <a:ext cx="3667125" cy="151197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418663" y="1501733"/>
            <a:ext cx="2810716" cy="95410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PROJET </a:t>
            </a:r>
          </a:p>
          <a:p>
            <a:pPr algn="ctr"/>
            <a:r>
              <a:rPr lang="fr-FR" sz="2800" b="1" dirty="0">
                <a:solidFill>
                  <a:schemeClr val="bg1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TERRITOIRE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54569" y="2797268"/>
            <a:ext cx="6096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27 fiches actions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Territoires d’industrie</a:t>
            </a:r>
          </a:p>
        </p:txBody>
      </p:sp>
    </p:spTree>
    <p:extLst>
      <p:ext uri="{BB962C8B-B14F-4D97-AF65-F5344CB8AC3E}">
        <p14:creationId xmlns:p14="http://schemas.microsoft.com/office/powerpoint/2010/main" val="3871881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9" y="0"/>
            <a:ext cx="12196089" cy="68603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1925" y="142875"/>
            <a:ext cx="459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UNE BASE SOLIDE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633534" y="1982341"/>
            <a:ext cx="147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CRTE*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671482" y="3043747"/>
            <a:ext cx="147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PCAET*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043447" y="4133273"/>
            <a:ext cx="276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TERRITOIRES 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D’INDUSTRIE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95370" y="2879047"/>
            <a:ext cx="3281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PROJET TERRITOIRE 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39"/>
            <a:ext cx="12192000" cy="1141661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8866712" y="1992905"/>
            <a:ext cx="2737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497845"/>
              </p:ext>
            </p:extLst>
          </p:nvPr>
        </p:nvGraphicFramePr>
        <p:xfrm>
          <a:off x="161925" y="1204847"/>
          <a:ext cx="5893556" cy="4511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9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kern="1200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ACTIONS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kern="1200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AXES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887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Mettre en place un marketing territorial afin de rendre le territoire attractif pour des investissement structurants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ATTIRER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918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Création d’un guichet d’accompagnement technique et financier destiné aux TPE / PME installé sur la CIREST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Création d’une structure d’accompagnement des porteurs de projets en partenariat avec des chefs d’entreprise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Faciliter les rencontres entre les porteurs de projet/entrepreneur et les structures de formation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Mettre en place observatoire économique pour développer l’ingénierie territoriale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SIMPLIFIER </a:t>
                      </a:r>
                    </a:p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INNOVER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801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Valoriser et moderniser les ZAE existantes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ATTIRER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973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Mener une stratégie foncière active pour libérer du foncier: foncier déjà bâti à foncier nu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Faciliter la création de zones d’activités économiques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ATTIRER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70997"/>
              </p:ext>
            </p:extLst>
          </p:nvPr>
        </p:nvGraphicFramePr>
        <p:xfrm>
          <a:off x="6184966" y="1197205"/>
          <a:ext cx="5853712" cy="4519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9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8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kern="1200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ACTIONS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AXES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298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Etudier</a:t>
                      </a:r>
                      <a:r>
                        <a:rPr lang="fr-FR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possibilité de mise en place d’une station de transfert d’énergie par pompage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INNOVER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672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Etudier et adapter des nouveaux matériaux en fonction du </a:t>
                      </a:r>
                      <a:r>
                        <a:rPr lang="fr-F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micro-climat</a:t>
                      </a: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pour un logement de qualité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Etudier et éprouver les nouveaux matériaux de construction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Créer un label logement des hauts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INNOVER</a:t>
                      </a:r>
                    </a:p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ATTIRER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8405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Sensibiliser et former les intervenants de la construction et rénovation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Diversifier l'offre d'isolation thermique avec des produits </a:t>
                      </a:r>
                      <a:r>
                        <a:rPr lang="fr-FR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biosourcés</a:t>
                      </a: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 locaux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RECRUTER</a:t>
                      </a:r>
                    </a:p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ATTIRER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892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Elaboration d’une stratégie de développement économique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Centre artisanal du refuge a Bras-Panon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ATTIRER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4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9" y="0"/>
            <a:ext cx="12196089" cy="68603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1925" y="142875"/>
            <a:ext cx="459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UNE BASE SOLIDE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633534" y="1982341"/>
            <a:ext cx="147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CRTE*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671482" y="3043747"/>
            <a:ext cx="147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PCAET*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043447" y="4133273"/>
            <a:ext cx="276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TERRITOIRES 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D’INDUSTRIE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95370" y="2879047"/>
            <a:ext cx="3281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PROJET TERRITOIRE 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39"/>
            <a:ext cx="12192000" cy="1141661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8866712" y="1992905"/>
            <a:ext cx="2737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470802"/>
              </p:ext>
            </p:extLst>
          </p:nvPr>
        </p:nvGraphicFramePr>
        <p:xfrm>
          <a:off x="1996437" y="1787496"/>
          <a:ext cx="8195035" cy="2920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5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kern="1200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ACTIONS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AXES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872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Etudier la faisabilité économique et technique pour l’installation d’un marche de gros sur le territoire de la CIREST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ATTIRER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8537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Estimer impact du changement climatique sur ressources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Identification des technologies existantes en conversion d‘énergie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Identification des moyens de stockage de l'énergie finale (énergie, chaleur, froid)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INNOVER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872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Etudier le gisement de biomasse afin de structurer la filière locale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INNOVER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72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174545"/>
            <a:ext cx="476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UNE GOUVERNANCE 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230130" y="1152900"/>
            <a:ext cx="9940635" cy="4371338"/>
            <a:chOff x="645061" y="553282"/>
            <a:chExt cx="11040818" cy="5206508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720941" y="553282"/>
              <a:ext cx="10812140" cy="748214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817894" y="674358"/>
              <a:ext cx="10715186" cy="581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COMITÉ DE PROJET TERRITOIRES D’INDUSTRIE</a:t>
              </a:r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645062" y="1973863"/>
              <a:ext cx="1947455" cy="827314"/>
              <a:chOff x="1527701" y="1972056"/>
              <a:chExt cx="1947455" cy="827314"/>
            </a:xfrm>
          </p:grpSpPr>
          <p:sp>
            <p:nvSpPr>
              <p:cNvPr id="49" name="Organigramme : Alternative 48"/>
              <p:cNvSpPr/>
              <p:nvPr/>
            </p:nvSpPr>
            <p:spPr>
              <a:xfrm>
                <a:off x="1533145" y="1972056"/>
                <a:ext cx="1942011" cy="827314"/>
              </a:xfrm>
              <a:prstGeom prst="flowChartAlternateProcess">
                <a:avLst/>
              </a:prstGeom>
              <a:solidFill>
                <a:srgbClr val="CC3399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1527701" y="2207187"/>
                <a:ext cx="1947455" cy="37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NUMERIQUE</a:t>
                </a: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2958820" y="1980003"/>
              <a:ext cx="1942011" cy="827314"/>
              <a:chOff x="3749476" y="1972056"/>
              <a:chExt cx="1942011" cy="827314"/>
            </a:xfrm>
          </p:grpSpPr>
          <p:sp>
            <p:nvSpPr>
              <p:cNvPr id="47" name="Organigramme : Alternative 46"/>
              <p:cNvSpPr/>
              <p:nvPr/>
            </p:nvSpPr>
            <p:spPr>
              <a:xfrm>
                <a:off x="3749476" y="1972056"/>
                <a:ext cx="1942011" cy="827314"/>
              </a:xfrm>
              <a:prstGeom prst="flowChartAlternateProcess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3749476" y="2221032"/>
                <a:ext cx="1942011" cy="37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ENERGIE</a:t>
                </a:r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7324472" y="1999988"/>
              <a:ext cx="1947455" cy="827314"/>
              <a:chOff x="6146510" y="1972056"/>
              <a:chExt cx="1947455" cy="827314"/>
            </a:xfrm>
          </p:grpSpPr>
          <p:sp>
            <p:nvSpPr>
              <p:cNvPr id="45" name="Organigramme : Alternative 44"/>
              <p:cNvSpPr/>
              <p:nvPr/>
            </p:nvSpPr>
            <p:spPr>
              <a:xfrm>
                <a:off x="6146510" y="1972056"/>
                <a:ext cx="1942011" cy="827314"/>
              </a:xfrm>
              <a:prstGeom prst="flowChartAlternateProcess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6146510" y="2221032"/>
                <a:ext cx="1947455" cy="37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ENVIRONNEMENT</a:t>
                </a:r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9591071" y="1972056"/>
              <a:ext cx="1947455" cy="827314"/>
              <a:chOff x="8543544" y="1972056"/>
              <a:chExt cx="1947455" cy="827314"/>
            </a:xfrm>
          </p:grpSpPr>
          <p:sp>
            <p:nvSpPr>
              <p:cNvPr id="43" name="Organigramme : Alternative 42"/>
              <p:cNvSpPr/>
              <p:nvPr/>
            </p:nvSpPr>
            <p:spPr>
              <a:xfrm>
                <a:off x="8543544" y="1972056"/>
                <a:ext cx="1942011" cy="827314"/>
              </a:xfrm>
              <a:prstGeom prst="flowChartAlternateProcess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8543544" y="2201047"/>
                <a:ext cx="1947455" cy="37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LOGISTIQUE</a:t>
                </a:r>
              </a:p>
            </p:txBody>
          </p:sp>
        </p:grpSp>
        <p:sp>
          <p:nvSpPr>
            <p:cNvPr id="13" name="Double flèche verticale 12"/>
            <p:cNvSpPr/>
            <p:nvPr/>
          </p:nvSpPr>
          <p:spPr>
            <a:xfrm>
              <a:off x="3781753" y="1306779"/>
              <a:ext cx="234875" cy="670561"/>
            </a:xfrm>
            <a:prstGeom prst="upDown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Double flèche verticale 13"/>
            <p:cNvSpPr/>
            <p:nvPr/>
          </p:nvSpPr>
          <p:spPr>
            <a:xfrm>
              <a:off x="8199813" y="1307351"/>
              <a:ext cx="234875" cy="670561"/>
            </a:xfrm>
            <a:prstGeom prst="upDown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Double flèche verticale 14"/>
            <p:cNvSpPr/>
            <p:nvPr/>
          </p:nvSpPr>
          <p:spPr>
            <a:xfrm>
              <a:off x="1511372" y="2851230"/>
              <a:ext cx="234874" cy="670561"/>
            </a:xfrm>
            <a:prstGeom prst="upDown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Double flèche verticale 15"/>
            <p:cNvSpPr/>
            <p:nvPr/>
          </p:nvSpPr>
          <p:spPr>
            <a:xfrm>
              <a:off x="3790321" y="2804869"/>
              <a:ext cx="234874" cy="670561"/>
            </a:xfrm>
            <a:prstGeom prst="upDown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Double flèche verticale 16"/>
            <p:cNvSpPr/>
            <p:nvPr/>
          </p:nvSpPr>
          <p:spPr>
            <a:xfrm>
              <a:off x="8199813" y="2854851"/>
              <a:ext cx="234874" cy="670561"/>
            </a:xfrm>
            <a:prstGeom prst="upDown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Double flèche verticale 17"/>
            <p:cNvSpPr/>
            <p:nvPr/>
          </p:nvSpPr>
          <p:spPr>
            <a:xfrm>
              <a:off x="10562076" y="2851229"/>
              <a:ext cx="234874" cy="670561"/>
            </a:xfrm>
            <a:prstGeom prst="upDown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705700" y="3469775"/>
              <a:ext cx="1861459" cy="984069"/>
              <a:chOff x="1628938" y="3555449"/>
              <a:chExt cx="1861459" cy="984069"/>
            </a:xfrm>
          </p:grpSpPr>
          <p:sp>
            <p:nvSpPr>
              <p:cNvPr id="41" name="Organigramme : Bande perforée 40"/>
              <p:cNvSpPr/>
              <p:nvPr/>
            </p:nvSpPr>
            <p:spPr>
              <a:xfrm>
                <a:off x="1628938" y="3555449"/>
                <a:ext cx="1846218" cy="984069"/>
              </a:xfrm>
              <a:prstGeom prst="flowChartPunchedTape">
                <a:avLst/>
              </a:prstGeom>
              <a:solidFill>
                <a:srgbClr val="CC3399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1644179" y="3757498"/>
                <a:ext cx="1846218" cy="30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BINÔME INDUSTRIEL </a:t>
                </a:r>
                <a:endParaRPr lang="fr-F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0" name="Groupe 19"/>
            <p:cNvGrpSpPr/>
            <p:nvPr/>
          </p:nvGrpSpPr>
          <p:grpSpPr>
            <a:xfrm>
              <a:off x="2930790" y="3408449"/>
              <a:ext cx="1879859" cy="984069"/>
              <a:chOff x="3864008" y="3561808"/>
              <a:chExt cx="1879859" cy="984069"/>
            </a:xfrm>
          </p:grpSpPr>
          <p:sp>
            <p:nvSpPr>
              <p:cNvPr id="39" name="Organigramme : Bande perforée 38"/>
              <p:cNvSpPr/>
              <p:nvPr/>
            </p:nvSpPr>
            <p:spPr>
              <a:xfrm>
                <a:off x="3897649" y="3561808"/>
                <a:ext cx="1846218" cy="984069"/>
              </a:xfrm>
              <a:prstGeom prst="flowChartPunchedTap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3864008" y="3772408"/>
                <a:ext cx="1846218" cy="30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BINÔME INDUSTRIEL </a:t>
                </a:r>
                <a:endParaRPr lang="fr-F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7372368" y="3450399"/>
              <a:ext cx="1846218" cy="984069"/>
              <a:chOff x="6283926" y="3587933"/>
              <a:chExt cx="1846218" cy="984069"/>
            </a:xfrm>
          </p:grpSpPr>
          <p:sp>
            <p:nvSpPr>
              <p:cNvPr id="37" name="Organigramme : Bande perforée 36"/>
              <p:cNvSpPr/>
              <p:nvPr/>
            </p:nvSpPr>
            <p:spPr>
              <a:xfrm>
                <a:off x="6283926" y="3587933"/>
                <a:ext cx="1846218" cy="984069"/>
              </a:xfrm>
              <a:prstGeom prst="flowChartPunchedTap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6283926" y="3788828"/>
                <a:ext cx="1846218" cy="30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BINÔME INDUSTRIEL </a:t>
                </a:r>
                <a:endParaRPr lang="fr-F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>
              <a:off x="9723748" y="3464116"/>
              <a:ext cx="1878874" cy="984069"/>
              <a:chOff x="8785399" y="3594292"/>
              <a:chExt cx="1878874" cy="984069"/>
            </a:xfrm>
          </p:grpSpPr>
          <p:sp>
            <p:nvSpPr>
              <p:cNvPr id="35" name="Organigramme : Bande perforée 34"/>
              <p:cNvSpPr/>
              <p:nvPr/>
            </p:nvSpPr>
            <p:spPr>
              <a:xfrm>
                <a:off x="8785399" y="3594292"/>
                <a:ext cx="1846218" cy="984069"/>
              </a:xfrm>
              <a:prstGeom prst="flowChartPunchedTap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8818055" y="3774027"/>
                <a:ext cx="1846218" cy="30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BINÔME INDUSTRIEL </a:t>
                </a:r>
                <a:endParaRPr lang="fr-F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" name="Accolade fermante 22"/>
            <p:cNvSpPr/>
            <p:nvPr/>
          </p:nvSpPr>
          <p:spPr>
            <a:xfrm rot="5400000">
              <a:off x="5787943" y="-918596"/>
              <a:ext cx="755054" cy="11040818"/>
            </a:xfrm>
            <a:prstGeom prst="rightBrace">
              <a:avLst/>
            </a:prstGeom>
            <a:ln w="19050"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3665930" y="5210343"/>
              <a:ext cx="5068388" cy="549447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662484" y="5216293"/>
              <a:ext cx="506838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POLYNÔME INDUSTRIEL</a:t>
              </a:r>
            </a:p>
          </p:txBody>
        </p:sp>
        <p:grpSp>
          <p:nvGrpSpPr>
            <p:cNvPr id="26" name="Groupe 25"/>
            <p:cNvGrpSpPr/>
            <p:nvPr/>
          </p:nvGrpSpPr>
          <p:grpSpPr>
            <a:xfrm>
              <a:off x="5181115" y="1946373"/>
              <a:ext cx="1942011" cy="827314"/>
              <a:chOff x="3749476" y="1972056"/>
              <a:chExt cx="1942011" cy="827314"/>
            </a:xfrm>
          </p:grpSpPr>
          <p:sp>
            <p:nvSpPr>
              <p:cNvPr id="33" name="Organigramme : Alternative 32"/>
              <p:cNvSpPr/>
              <p:nvPr/>
            </p:nvSpPr>
            <p:spPr>
              <a:xfrm>
                <a:off x="3749476" y="1972056"/>
                <a:ext cx="1942011" cy="827314"/>
              </a:xfrm>
              <a:prstGeom prst="flowChartAlternateProcess">
                <a:avLst/>
              </a:prstGeom>
              <a:solidFill>
                <a:schemeClr val="accent2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3749476" y="2037247"/>
                <a:ext cx="1942011" cy="650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AGRO-</a:t>
                </a:r>
              </a:p>
              <a:p>
                <a:pPr algn="ctr"/>
                <a:r>
                  <a:rPr lang="fr-FR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ALIMENTAIRE</a:t>
                </a:r>
              </a:p>
            </p:txBody>
          </p:sp>
        </p:grpSp>
        <p:grpSp>
          <p:nvGrpSpPr>
            <p:cNvPr id="27" name="Groupe 26"/>
            <p:cNvGrpSpPr/>
            <p:nvPr/>
          </p:nvGrpSpPr>
          <p:grpSpPr>
            <a:xfrm>
              <a:off x="5273569" y="3464115"/>
              <a:ext cx="1846218" cy="984069"/>
              <a:chOff x="3897649" y="3561808"/>
              <a:chExt cx="1846218" cy="984069"/>
            </a:xfrm>
            <a:solidFill>
              <a:srgbClr val="CC3399"/>
            </a:solidFill>
          </p:grpSpPr>
          <p:sp>
            <p:nvSpPr>
              <p:cNvPr id="31" name="Organigramme : Bande perforée 30"/>
              <p:cNvSpPr/>
              <p:nvPr/>
            </p:nvSpPr>
            <p:spPr>
              <a:xfrm>
                <a:off x="3897649" y="3561808"/>
                <a:ext cx="1846218" cy="984069"/>
              </a:xfrm>
              <a:prstGeom prst="flowChartPunchedTape">
                <a:avLst/>
              </a:prstGeom>
              <a:solidFill>
                <a:schemeClr val="accent2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3897649" y="3742913"/>
                <a:ext cx="1846218" cy="307778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BINÔME INDUSTRIEL </a:t>
                </a:r>
                <a:endParaRPr lang="fr-F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8" name="Double flèche verticale 27"/>
            <p:cNvSpPr/>
            <p:nvPr/>
          </p:nvSpPr>
          <p:spPr>
            <a:xfrm>
              <a:off x="6034683" y="1321178"/>
              <a:ext cx="229026" cy="613813"/>
            </a:xfrm>
            <a:prstGeom prst="upDown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Double flèche verticale 28"/>
            <p:cNvSpPr/>
            <p:nvPr/>
          </p:nvSpPr>
          <p:spPr>
            <a:xfrm>
              <a:off x="6028834" y="2851228"/>
              <a:ext cx="234874" cy="670561"/>
            </a:xfrm>
            <a:prstGeom prst="upDown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39"/>
            <a:ext cx="12192000" cy="1141661"/>
          </a:xfrm>
          <a:prstGeom prst="rect">
            <a:avLst/>
          </a:prstGeom>
        </p:spPr>
      </p:pic>
      <p:sp>
        <p:nvSpPr>
          <p:cNvPr id="54" name="Double flèche verticale 53"/>
          <p:cNvSpPr/>
          <p:nvPr/>
        </p:nvSpPr>
        <p:spPr>
          <a:xfrm>
            <a:off x="1990849" y="1787151"/>
            <a:ext cx="211470" cy="562997"/>
          </a:xfrm>
          <a:prstGeom prst="up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Double flèche verticale 54"/>
          <p:cNvSpPr/>
          <p:nvPr/>
        </p:nvSpPr>
        <p:spPr>
          <a:xfrm>
            <a:off x="10094525" y="1778061"/>
            <a:ext cx="211470" cy="562997"/>
          </a:xfrm>
          <a:prstGeom prst="up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30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-57362" y="-56047"/>
            <a:ext cx="47625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COMPOSITION DU COMITÉ</a:t>
            </a:r>
          </a:p>
          <a:p>
            <a:pPr algn="ctr"/>
            <a:r>
              <a:rPr lang="fr-FR" sz="38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DE PROJET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272692" y="124401"/>
            <a:ext cx="3578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dobe Devanagari" panose="02040503050201020203" pitchFamily="18" charset="0"/>
              </a:rPr>
              <a:t>ACTEURS PUBLICS</a:t>
            </a:r>
          </a:p>
        </p:txBody>
      </p:sp>
      <p:sp>
        <p:nvSpPr>
          <p:cNvPr id="5" name="Organigramme : Alternative 4"/>
          <p:cNvSpPr/>
          <p:nvPr/>
        </p:nvSpPr>
        <p:spPr>
          <a:xfrm>
            <a:off x="1008668" y="1635546"/>
            <a:ext cx="1753386" cy="593889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Alternative 27"/>
          <p:cNvSpPr/>
          <p:nvPr/>
        </p:nvSpPr>
        <p:spPr>
          <a:xfrm>
            <a:off x="4971792" y="1640262"/>
            <a:ext cx="1753386" cy="593889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Alternative 28"/>
          <p:cNvSpPr/>
          <p:nvPr/>
        </p:nvSpPr>
        <p:spPr>
          <a:xfrm>
            <a:off x="8796779" y="1640262"/>
            <a:ext cx="1753386" cy="593889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08668" y="1747824"/>
            <a:ext cx="175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CIREST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971791" y="1747824"/>
            <a:ext cx="175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INSTITUTIONS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8796779" y="1609324"/>
            <a:ext cx="175338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OPERATEURS D’ETAT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893270" y="2276315"/>
            <a:ext cx="28281" cy="3898242"/>
          </a:xfrm>
          <a:prstGeom prst="line">
            <a:avLst/>
          </a:prstGeom>
          <a:ln w="762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7848178" y="2276315"/>
            <a:ext cx="28281" cy="3898242"/>
          </a:xfrm>
          <a:prstGeom prst="line">
            <a:avLst/>
          </a:prstGeom>
          <a:ln w="762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CFF20B3E-9903-4878-AB75-A3B650950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9" y="2620403"/>
            <a:ext cx="870436" cy="88349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998F373-00F5-B79E-7C35-6F09F7A3B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86" y="4475242"/>
            <a:ext cx="882077" cy="893761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64D1823-D260-7AD0-27C1-C40D5D5AC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38" y="3779608"/>
            <a:ext cx="1026101" cy="63813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24306F3-DD71-D3B6-9783-819A21B2DC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6" y="3725897"/>
            <a:ext cx="1072480" cy="71478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CC7051D-9646-BD7E-3615-266228188A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88" y="2655648"/>
            <a:ext cx="750604" cy="86035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CF2E9158-991D-229D-FD31-857688DDFB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99" y="4479009"/>
            <a:ext cx="665909" cy="860354"/>
          </a:xfrm>
          <a:prstGeom prst="rect">
            <a:avLst/>
          </a:prstGeom>
        </p:spPr>
      </p:pic>
      <p:pic>
        <p:nvPicPr>
          <p:cNvPr id="46" name="Image 4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28FCF2-B7F9-764C-9362-662E55346C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32" y="2761344"/>
            <a:ext cx="1140664" cy="893096"/>
          </a:xfrm>
          <a:prstGeom prst="rect">
            <a:avLst/>
          </a:prstGeom>
        </p:spPr>
      </p:pic>
      <p:pic>
        <p:nvPicPr>
          <p:cNvPr id="47" name="Image 4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E77BACD-ABA2-4B44-15DC-637337383B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52" y="3888642"/>
            <a:ext cx="1018428" cy="1037418"/>
          </a:xfrm>
          <a:prstGeom prst="rect">
            <a:avLst/>
          </a:prstGeom>
        </p:spPr>
      </p:pic>
      <p:pic>
        <p:nvPicPr>
          <p:cNvPr id="58" name="Image 57" descr="Une image contenant texte&#10;&#10;Description générée automatiquement">
            <a:extLst>
              <a:ext uri="{FF2B5EF4-FFF2-40B4-BE49-F238E27FC236}">
                <a16:creationId xmlns:a16="http://schemas.microsoft.com/office/drawing/2014/main" id="{6F373C72-8998-276D-6415-8CAD019870C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329" y="2954420"/>
            <a:ext cx="1650637" cy="336192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6068FD66-3F81-5944-AC35-0C9C3EDB20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009" y="3779608"/>
            <a:ext cx="600217" cy="1055119"/>
          </a:xfrm>
          <a:prstGeom prst="rect">
            <a:avLst/>
          </a:prstGeom>
        </p:spPr>
      </p:pic>
      <p:pic>
        <p:nvPicPr>
          <p:cNvPr id="73" name="Image 7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3E549BA-F0C8-DD86-C704-B24046450C1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165" y="5203930"/>
            <a:ext cx="1212641" cy="32819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39"/>
            <a:ext cx="12192000" cy="11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7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26"/>
            <a:ext cx="12192000" cy="6858000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6272692" y="124401"/>
            <a:ext cx="5105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dobe Devanagari" panose="02040503050201020203" pitchFamily="18" charset="0"/>
              </a:rPr>
              <a:t>PARTENAIRES ÉCONOMIQUES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E7AC929-410B-2C43-0C40-05CD90034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80" y="3934938"/>
            <a:ext cx="1471990" cy="65260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68A0689-70D3-2F6B-E933-E69466E689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80" y="2632036"/>
            <a:ext cx="2017794" cy="792523"/>
          </a:xfrm>
          <a:prstGeom prst="rect">
            <a:avLst/>
          </a:prstGeom>
        </p:spPr>
      </p:pic>
      <p:sp>
        <p:nvSpPr>
          <p:cNvPr id="21" name="Organigramme : Alternative 20"/>
          <p:cNvSpPr/>
          <p:nvPr/>
        </p:nvSpPr>
        <p:spPr>
          <a:xfrm>
            <a:off x="2827995" y="1625296"/>
            <a:ext cx="1753386" cy="593889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Alternative 21"/>
          <p:cNvSpPr/>
          <p:nvPr/>
        </p:nvSpPr>
        <p:spPr>
          <a:xfrm>
            <a:off x="8089769" y="1565141"/>
            <a:ext cx="1753386" cy="593889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/>
          <p:cNvCxnSpPr/>
          <p:nvPr/>
        </p:nvCxnSpPr>
        <p:spPr>
          <a:xfrm>
            <a:off x="5541203" y="2118537"/>
            <a:ext cx="28281" cy="3898242"/>
          </a:xfrm>
          <a:prstGeom prst="line">
            <a:avLst/>
          </a:prstGeom>
          <a:ln w="762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861352" y="1596145"/>
            <a:ext cx="175338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CHAMBRES CONSULAIRES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089769" y="1692495"/>
            <a:ext cx="175338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AUTRES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40" y="2407014"/>
            <a:ext cx="1036572" cy="103657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14" y="4764484"/>
            <a:ext cx="3270923" cy="79998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155" y="3909433"/>
            <a:ext cx="1495327" cy="67811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90" y="3754591"/>
            <a:ext cx="1330026" cy="105204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8031FAB-88AE-476E-CBB4-FB828006DC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140" y="2472339"/>
            <a:ext cx="1059602" cy="105208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58038EB-5199-CFB4-BFC2-D9736BACD0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447" y="2470194"/>
            <a:ext cx="1039135" cy="103913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B83498F-A17C-F100-79CF-D60854AC0E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20" y="2504666"/>
            <a:ext cx="1036572" cy="94455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39" y="4923085"/>
            <a:ext cx="1579225" cy="59369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31ED69B-DE0C-0DA6-8127-ABE99645C79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39" y="4039029"/>
            <a:ext cx="1214043" cy="12975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D2EC104-0964-6B96-5D7D-18CCCF16908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8" y="2527083"/>
            <a:ext cx="1040204" cy="114334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39"/>
            <a:ext cx="12192000" cy="1141661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0" y="-62864"/>
            <a:ext cx="47625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COMPOSITION DU COMITÉ</a:t>
            </a:r>
          </a:p>
          <a:p>
            <a:pPr algn="ctr"/>
            <a:r>
              <a:rPr lang="fr-FR" sz="38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DE PROJET</a:t>
            </a:r>
          </a:p>
        </p:txBody>
      </p:sp>
    </p:spTree>
    <p:extLst>
      <p:ext uri="{BB962C8B-B14F-4D97-AF65-F5344CB8AC3E}">
        <p14:creationId xmlns:p14="http://schemas.microsoft.com/office/powerpoint/2010/main" val="199517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3" y="-12009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223348" y="175098"/>
            <a:ext cx="5073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RÔLE DU COMITÉ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56035" y="3512538"/>
            <a:ext cx="2243579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50" b="1" dirty="0">
                <a:solidFill>
                  <a:schemeClr val="bg1"/>
                </a:solidFill>
              </a:rPr>
              <a:t>Objectif d’élire le polynôme industriel, capable d’animer et d’accompagner les porteurs de projets. </a:t>
            </a:r>
          </a:p>
          <a:p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105005" y="3375258"/>
            <a:ext cx="25774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Ensemble des acteurs privés économiques, petites moyennes ou grande entreprises agissant au cœur d’une activité économique en lien avec une des 5 thématiques</a:t>
            </a:r>
            <a:endParaRPr lang="fr-FR" sz="2000" dirty="0"/>
          </a:p>
        </p:txBody>
      </p:sp>
      <p:grpSp>
        <p:nvGrpSpPr>
          <p:cNvPr id="9" name="Groupe 8"/>
          <p:cNvGrpSpPr/>
          <p:nvPr/>
        </p:nvGrpSpPr>
        <p:grpSpPr>
          <a:xfrm>
            <a:off x="1625333" y="1142859"/>
            <a:ext cx="2077825" cy="4548265"/>
            <a:chOff x="1" y="-1"/>
            <a:chExt cx="1922859" cy="5418667"/>
          </a:xfrm>
          <a:solidFill>
            <a:srgbClr val="1A5DAD"/>
          </a:solidFill>
        </p:grpSpPr>
        <p:sp>
          <p:nvSpPr>
            <p:cNvPr id="10" name="Organigramme : Opération manuelle 9"/>
            <p:cNvSpPr/>
            <p:nvPr/>
          </p:nvSpPr>
          <p:spPr>
            <a:xfrm rot="16200000">
              <a:off x="-1747903" y="1747903"/>
              <a:ext cx="5418667" cy="1922859"/>
            </a:xfrm>
            <a:prstGeom prst="flowChartManualOperation">
              <a:avLst/>
            </a:prstGeom>
            <a:solidFill>
              <a:srgbClr val="1A5DA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rganigramme : Opération manuelle 4"/>
            <p:cNvSpPr/>
            <p:nvPr/>
          </p:nvSpPr>
          <p:spPr>
            <a:xfrm rot="21600000">
              <a:off x="1" y="1083732"/>
              <a:ext cx="1922859" cy="325120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0" rIns="101600" bIns="0" numCol="1" spcCol="1270" anchor="ctr" anchorCtr="0">
              <a:noAutofit/>
            </a:bodyPr>
            <a:lstStyle/>
            <a:p>
              <a:pPr lvl="0" algn="ctr"/>
              <a:r>
                <a:rPr lang="fr-FR" sz="2000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Groupe de travail par thématique pour proposer et compléter des fiches actions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458342" y="1168074"/>
            <a:ext cx="2077825" cy="4548265"/>
            <a:chOff x="1" y="-1"/>
            <a:chExt cx="1922859" cy="5418667"/>
          </a:xfrm>
          <a:solidFill>
            <a:srgbClr val="1A5DAD"/>
          </a:solidFill>
        </p:grpSpPr>
        <p:sp>
          <p:nvSpPr>
            <p:cNvPr id="13" name="Organigramme : Opération manuelle 12"/>
            <p:cNvSpPr/>
            <p:nvPr/>
          </p:nvSpPr>
          <p:spPr>
            <a:xfrm rot="16200000">
              <a:off x="-1747903" y="1747903"/>
              <a:ext cx="5418667" cy="1922859"/>
            </a:xfrm>
            <a:prstGeom prst="flowChartManualOperation">
              <a:avLst/>
            </a:prstGeom>
            <a:solidFill>
              <a:srgbClr val="008EC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rganigramme : Opération manuelle 4"/>
            <p:cNvSpPr/>
            <p:nvPr/>
          </p:nvSpPr>
          <p:spPr>
            <a:xfrm rot="21600000">
              <a:off x="1" y="1083732"/>
              <a:ext cx="1922859" cy="325120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0" rIns="101600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Validation des fiches actions par le Comité de Projet Territoires d’industrie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kern="12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9437634" y="1142860"/>
            <a:ext cx="2077825" cy="4548265"/>
            <a:chOff x="1" y="-1"/>
            <a:chExt cx="1922859" cy="5418667"/>
          </a:xfrm>
          <a:solidFill>
            <a:srgbClr val="1A5DAD"/>
          </a:solidFill>
        </p:grpSpPr>
        <p:sp>
          <p:nvSpPr>
            <p:cNvPr id="16" name="Organigramme : Opération manuelle 15"/>
            <p:cNvSpPr/>
            <p:nvPr/>
          </p:nvSpPr>
          <p:spPr>
            <a:xfrm rot="16200000">
              <a:off x="-1747903" y="1747903"/>
              <a:ext cx="5418667" cy="1922859"/>
            </a:xfrm>
            <a:prstGeom prst="flowChartManualOperation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rganigramme : Opération manuelle 4"/>
            <p:cNvSpPr/>
            <p:nvPr/>
          </p:nvSpPr>
          <p:spPr>
            <a:xfrm rot="21600000">
              <a:off x="1" y="1083732"/>
              <a:ext cx="1922859" cy="325120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0" rIns="101600" bIns="0" numCol="1" spcCol="1270" anchor="ctr" anchorCtr="0">
              <a:noAutofit/>
            </a:bodyPr>
            <a:lstStyle/>
            <a:p>
              <a:pPr lvl="0" algn="ctr"/>
              <a:r>
                <a:rPr lang="fr-FR" sz="2000" b="1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Suivi et évaluation des fiches actions</a:t>
              </a:r>
            </a:p>
          </p:txBody>
        </p:sp>
      </p:grpSp>
      <p:sp>
        <p:nvSpPr>
          <p:cNvPr id="5" name="Chevron 4"/>
          <p:cNvSpPr/>
          <p:nvPr/>
        </p:nvSpPr>
        <p:spPr>
          <a:xfrm>
            <a:off x="4270601" y="3328586"/>
            <a:ext cx="598993" cy="716437"/>
          </a:xfrm>
          <a:prstGeom prst="chevr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8137292" y="3328586"/>
            <a:ext cx="598993" cy="716437"/>
          </a:xfrm>
          <a:prstGeom prst="chevr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Étoile à 10 branches 18"/>
          <p:cNvSpPr/>
          <p:nvPr/>
        </p:nvSpPr>
        <p:spPr>
          <a:xfrm>
            <a:off x="1140281" y="1118709"/>
            <a:ext cx="910473" cy="896630"/>
          </a:xfrm>
          <a:prstGeom prst="star10">
            <a:avLst/>
          </a:prstGeom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 à 10 branches 20"/>
          <p:cNvSpPr/>
          <p:nvPr/>
        </p:nvSpPr>
        <p:spPr>
          <a:xfrm>
            <a:off x="5003107" y="1102528"/>
            <a:ext cx="910473" cy="896630"/>
          </a:xfrm>
          <a:prstGeom prst="star10">
            <a:avLst/>
          </a:prstGeom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 à 10 branches 21"/>
          <p:cNvSpPr/>
          <p:nvPr/>
        </p:nvSpPr>
        <p:spPr>
          <a:xfrm>
            <a:off x="8982395" y="1102528"/>
            <a:ext cx="910473" cy="896630"/>
          </a:xfrm>
          <a:prstGeom prst="star10">
            <a:avLst/>
          </a:prstGeom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270357" y="1247445"/>
            <a:ext cx="64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136883" y="1213081"/>
            <a:ext cx="64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116171" y="1196900"/>
            <a:ext cx="64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3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39"/>
            <a:ext cx="12192000" cy="11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07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89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96" y="149002"/>
            <a:ext cx="5073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FOCUS A.M.I.</a:t>
            </a:r>
          </a:p>
        </p:txBody>
      </p:sp>
      <p:sp>
        <p:nvSpPr>
          <p:cNvPr id="20" name="Zone de texte 5"/>
          <p:cNvSpPr txBox="1">
            <a:spLocks noChangeArrowheads="1"/>
          </p:cNvSpPr>
          <p:nvPr/>
        </p:nvSpPr>
        <p:spPr bwMode="auto">
          <a:xfrm>
            <a:off x="2681310" y="1296439"/>
            <a:ext cx="7394981" cy="1265786"/>
          </a:xfrm>
          <a:prstGeom prst="rect">
            <a:avLst/>
          </a:prstGeom>
          <a:ln w="57150"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0" tIns="0" rIns="0" bIns="0" anchor="t" anchorCtr="0" upright="1">
            <a:noAutofit/>
          </a:bodyPr>
          <a:lstStyle/>
          <a:p>
            <a:pPr marL="99695" marR="102235" algn="ctr">
              <a:lnSpc>
                <a:spcPts val="3135"/>
              </a:lnSpc>
              <a:spcBef>
                <a:spcPts val="95"/>
              </a:spcBef>
              <a:spcAft>
                <a:spcPts val="0"/>
              </a:spcAft>
            </a:pPr>
            <a:r>
              <a:rPr lang="fr-FR" sz="3000" b="1" dirty="0">
                <a:solidFill>
                  <a:srgbClr val="2D74B5"/>
                </a:solidFill>
                <a:effectLst/>
                <a:latin typeface="Agency FB" panose="020B0503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fr-FR" sz="11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99695" marR="102235" algn="ctr">
              <a:lnSpc>
                <a:spcPts val="3135"/>
              </a:lnSpc>
              <a:spcBef>
                <a:spcPts val="95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2D74B5"/>
                </a:solidFill>
                <a:latin typeface="Bahnschrift SemiBold" panose="020B0502040204020203" pitchFamily="34" charset="0"/>
                <a:ea typeface="Cambria" panose="02040503050406030204" pitchFamily="18" charset="0"/>
                <a:cs typeface="Adobe Devanagari" panose="02040503050201020203" pitchFamily="18" charset="0"/>
              </a:rPr>
              <a:t>APPEL</a:t>
            </a:r>
            <a:r>
              <a:rPr lang="fr-FR" sz="2800" b="1" spc="-35" dirty="0">
                <a:solidFill>
                  <a:srgbClr val="2D74B5"/>
                </a:solidFill>
                <a:latin typeface="Bahnschrift SemiBold" panose="020B0502040204020203" pitchFamily="34" charset="0"/>
                <a:ea typeface="Cambria" panose="02040503050406030204" pitchFamily="18" charset="0"/>
                <a:cs typeface="Adobe Devanagari" panose="02040503050201020203" pitchFamily="18" charset="0"/>
              </a:rPr>
              <a:t> </a:t>
            </a:r>
            <a:r>
              <a:rPr lang="fr-FR" sz="2800" b="1" dirty="0">
                <a:solidFill>
                  <a:srgbClr val="2D74B5"/>
                </a:solidFill>
                <a:latin typeface="Bahnschrift SemiBold" panose="020B0502040204020203" pitchFamily="34" charset="0"/>
                <a:ea typeface="Cambria" panose="02040503050406030204" pitchFamily="18" charset="0"/>
                <a:cs typeface="Adobe Devanagari" panose="02040503050201020203" pitchFamily="18" charset="0"/>
              </a:rPr>
              <a:t>À</a:t>
            </a:r>
            <a:r>
              <a:rPr lang="fr-FR" sz="2800" b="1" spc="-25" dirty="0">
                <a:solidFill>
                  <a:srgbClr val="2D74B5"/>
                </a:solidFill>
                <a:latin typeface="Bahnschrift SemiBold" panose="020B0502040204020203" pitchFamily="34" charset="0"/>
                <a:ea typeface="Cambria" panose="02040503050406030204" pitchFamily="18" charset="0"/>
                <a:cs typeface="Adobe Devanagari" panose="02040503050201020203" pitchFamily="18" charset="0"/>
              </a:rPr>
              <a:t> </a:t>
            </a:r>
            <a:r>
              <a:rPr lang="fr-FR" sz="2800" b="1" dirty="0">
                <a:solidFill>
                  <a:srgbClr val="2D74B5"/>
                </a:solidFill>
                <a:latin typeface="Bahnschrift SemiBold" panose="020B0502040204020203" pitchFamily="34" charset="0"/>
                <a:ea typeface="Cambria" panose="02040503050406030204" pitchFamily="18" charset="0"/>
                <a:cs typeface="Adobe Devanagari" panose="02040503050201020203" pitchFamily="18" charset="0"/>
              </a:rPr>
              <a:t>MANIFESTATION</a:t>
            </a:r>
            <a:r>
              <a:rPr lang="fr-FR" sz="2800" b="1" spc="-30" dirty="0">
                <a:solidFill>
                  <a:srgbClr val="2D74B5"/>
                </a:solidFill>
                <a:latin typeface="Bahnschrift SemiBold" panose="020B0502040204020203" pitchFamily="34" charset="0"/>
                <a:ea typeface="Cambria" panose="02040503050406030204" pitchFamily="18" charset="0"/>
                <a:cs typeface="Adobe Devanagari" panose="02040503050201020203" pitchFamily="18" charset="0"/>
              </a:rPr>
              <a:t> </a:t>
            </a:r>
            <a:r>
              <a:rPr lang="fr-FR" sz="2800" b="1" dirty="0">
                <a:solidFill>
                  <a:srgbClr val="2D74B5"/>
                </a:solidFill>
                <a:latin typeface="Bahnschrift SemiBold" panose="020B0502040204020203" pitchFamily="34" charset="0"/>
                <a:ea typeface="Cambria" panose="02040503050406030204" pitchFamily="18" charset="0"/>
                <a:cs typeface="Adobe Devanagari" panose="02040503050201020203" pitchFamily="18" charset="0"/>
              </a:rPr>
              <a:t>D’INTÊRET (A.M.I)</a:t>
            </a:r>
            <a:endParaRPr lang="fr-FR" sz="2800" b="1" dirty="0">
              <a:latin typeface="Bahnschrift SemiBold" panose="020B0502040204020203" pitchFamily="34" charset="0"/>
              <a:ea typeface="Cambria" panose="02040503050406030204" pitchFamily="18" charset="0"/>
              <a:cs typeface="Adobe Devanagari" panose="02040503050201020203" pitchFamily="18" charset="0"/>
            </a:endParaRPr>
          </a:p>
          <a:p>
            <a:pPr marL="99695" marR="64770" algn="ctr">
              <a:lnSpc>
                <a:spcPct val="90000"/>
              </a:lnSpc>
              <a:spcBef>
                <a:spcPts val="60"/>
              </a:spcBef>
              <a:spcAft>
                <a:spcPts val="0"/>
              </a:spcAft>
            </a:pPr>
            <a:r>
              <a:rPr lang="fr-FR" sz="1600" b="1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  <a:ea typeface="Cambria" panose="02040503050406030204" pitchFamily="18" charset="0"/>
                <a:cs typeface="Adobe Devanagari" panose="02040503050201020203" pitchFamily="18" charset="0"/>
              </a:rPr>
              <a:t>Choix du polynôme industriel pour le projet Territoires d’industrie de la CIREST</a:t>
            </a:r>
            <a:endParaRPr lang="fr-FR" sz="1600" dirty="0">
              <a:solidFill>
                <a:schemeClr val="tx1"/>
              </a:solidFill>
              <a:effectLst/>
              <a:latin typeface="Bahnschrift SemiBold" panose="020B0502040204020203" pitchFamily="34" charset="0"/>
              <a:ea typeface="Cambria" panose="02040503050406030204" pitchFamily="18" charset="0"/>
              <a:cs typeface="Adobe Devanagari" panose="02040503050201020203" pitchFamily="18" charset="0"/>
            </a:endParaRPr>
          </a:p>
        </p:txBody>
      </p:sp>
      <p:sp>
        <p:nvSpPr>
          <p:cNvPr id="5" name="Organigramme : Données stockées 4"/>
          <p:cNvSpPr/>
          <p:nvPr/>
        </p:nvSpPr>
        <p:spPr>
          <a:xfrm>
            <a:off x="2051720" y="3428999"/>
            <a:ext cx="3101419" cy="1772239"/>
          </a:xfrm>
          <a:prstGeom prst="flowChartOnlineStorage">
            <a:avLst/>
          </a:prstGeom>
          <a:solidFill>
            <a:srgbClr val="1A5DA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Données stockées 21"/>
          <p:cNvSpPr/>
          <p:nvPr/>
        </p:nvSpPr>
        <p:spPr>
          <a:xfrm>
            <a:off x="7028680" y="3429001"/>
            <a:ext cx="3642462" cy="1772237"/>
          </a:xfrm>
          <a:prstGeom prst="flowChartOnlineStorage">
            <a:avLst/>
          </a:prstGeom>
          <a:solidFill>
            <a:srgbClr val="008EC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hevron 5"/>
          <p:cNvSpPr/>
          <p:nvPr/>
        </p:nvSpPr>
        <p:spPr>
          <a:xfrm>
            <a:off x="5671789" y="3858664"/>
            <a:ext cx="707011" cy="848412"/>
          </a:xfrm>
          <a:prstGeom prst="chevr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79872" y="3577970"/>
            <a:ext cx="2547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Sélectionner le polynôme industriel, capable d’animer et d’accompagner les porteurs de projets.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328349" y="3428999"/>
            <a:ext cx="2859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Ensemble des acteurs privés économiques, petites moyennes ou grande entreprises agissant au cœur d’une activité économique en lien avec une des 5 thématiques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90350" y="3041903"/>
            <a:ext cx="263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ahnschrift" panose="020B0502040204020203" pitchFamily="34" charset="0"/>
              </a:rPr>
              <a:t>OBJECTIF ?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439540" y="3059667"/>
            <a:ext cx="263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ahnschrift" panose="020B0502040204020203" pitchFamily="34" charset="0"/>
              </a:rPr>
              <a:t>QUI ?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39"/>
            <a:ext cx="12192000" cy="11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40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0" y="-42491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96" y="149002"/>
            <a:ext cx="5073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UN NOUVEAU CALENDRIER</a:t>
            </a:r>
          </a:p>
        </p:txBody>
      </p:sp>
      <p:grpSp>
        <p:nvGrpSpPr>
          <p:cNvPr id="68" name="Groupe 67"/>
          <p:cNvGrpSpPr/>
          <p:nvPr/>
        </p:nvGrpSpPr>
        <p:grpSpPr>
          <a:xfrm>
            <a:off x="636257" y="1187386"/>
            <a:ext cx="10919485" cy="4257809"/>
            <a:chOff x="1728534" y="1535387"/>
            <a:chExt cx="8187971" cy="3556623"/>
          </a:xfrm>
        </p:grpSpPr>
        <p:grpSp>
          <p:nvGrpSpPr>
            <p:cNvPr id="69" name="Groupe 68"/>
            <p:cNvGrpSpPr/>
            <p:nvPr/>
          </p:nvGrpSpPr>
          <p:grpSpPr>
            <a:xfrm>
              <a:off x="1728534" y="1979666"/>
              <a:ext cx="8187971" cy="3112344"/>
              <a:chOff x="676111" y="3808466"/>
              <a:chExt cx="8187971" cy="3112344"/>
            </a:xfrm>
          </p:grpSpPr>
          <p:grpSp>
            <p:nvGrpSpPr>
              <p:cNvPr id="73" name="Groupe 72"/>
              <p:cNvGrpSpPr/>
              <p:nvPr/>
            </p:nvGrpSpPr>
            <p:grpSpPr>
              <a:xfrm>
                <a:off x="691277" y="3808466"/>
                <a:ext cx="8172805" cy="2649724"/>
                <a:chOff x="1622255" y="1192017"/>
                <a:chExt cx="10380437" cy="6290311"/>
              </a:xfrm>
            </p:grpSpPr>
            <p:graphicFrame>
              <p:nvGraphicFramePr>
                <p:cNvPr id="79" name="Diagramme 78"/>
                <p:cNvGraphicFramePr/>
                <p:nvPr>
                  <p:extLst>
                    <p:ext uri="{D42A27DB-BD31-4B8C-83A1-F6EECF244321}">
                      <p14:modId xmlns:p14="http://schemas.microsoft.com/office/powerpoint/2010/main" val="3601376673"/>
                    </p:ext>
                  </p:extLst>
                </p:nvPr>
              </p:nvGraphicFramePr>
              <p:xfrm>
                <a:off x="1622255" y="1192017"/>
                <a:ext cx="10380437" cy="6290311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sp>
              <p:nvSpPr>
                <p:cNvPr id="80" name="ZoneTexte 79"/>
                <p:cNvSpPr txBox="1"/>
                <p:nvPr/>
              </p:nvSpPr>
              <p:spPr>
                <a:xfrm>
                  <a:off x="4303369" y="1412142"/>
                  <a:ext cx="2823479" cy="803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fr-FR" sz="1600" i="1" dirty="0"/>
                </a:p>
              </p:txBody>
            </p:sp>
          </p:grpSp>
          <p:sp>
            <p:nvSpPr>
              <p:cNvPr id="74" name="ZoneTexte 73"/>
              <p:cNvSpPr txBox="1"/>
              <p:nvPr/>
            </p:nvSpPr>
            <p:spPr>
              <a:xfrm>
                <a:off x="1044514" y="5781180"/>
                <a:ext cx="963274" cy="64633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/>
                  <a:t>S36</a:t>
                </a:r>
              </a:p>
              <a:p>
                <a:pPr algn="ctr"/>
                <a:r>
                  <a:rPr lang="fr-FR" sz="1200" b="1" dirty="0"/>
                  <a:t>Septembre 2022</a:t>
                </a:r>
              </a:p>
            </p:txBody>
          </p:sp>
          <p:sp>
            <p:nvSpPr>
              <p:cNvPr id="75" name="ZoneTexte 74"/>
              <p:cNvSpPr txBox="1"/>
              <p:nvPr/>
            </p:nvSpPr>
            <p:spPr>
              <a:xfrm>
                <a:off x="676111" y="6679200"/>
                <a:ext cx="1725132" cy="24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i="1" dirty="0"/>
                  <a:t>Ensemble des maires</a:t>
                </a:r>
              </a:p>
            </p:txBody>
          </p:sp>
          <p:sp>
            <p:nvSpPr>
              <p:cNvPr id="76" name="ZoneTexte 75"/>
              <p:cNvSpPr txBox="1"/>
              <p:nvPr/>
            </p:nvSpPr>
            <p:spPr>
              <a:xfrm>
                <a:off x="2217700" y="4189144"/>
                <a:ext cx="1285042" cy="38563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/>
                  <a:t>S38</a:t>
                </a:r>
              </a:p>
              <a:p>
                <a:pPr algn="ctr"/>
                <a:r>
                  <a:rPr lang="fr-FR" sz="1200" b="1" dirty="0"/>
                  <a:t>Septembre 2022</a:t>
                </a:r>
              </a:p>
            </p:txBody>
          </p:sp>
          <p:sp>
            <p:nvSpPr>
              <p:cNvPr id="77" name="ZoneTexte 76"/>
              <p:cNvSpPr txBox="1"/>
              <p:nvPr/>
            </p:nvSpPr>
            <p:spPr>
              <a:xfrm>
                <a:off x="3802837" y="5781180"/>
                <a:ext cx="1285042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/>
                  <a:t>S39-S41</a:t>
                </a:r>
              </a:p>
              <a:p>
                <a:pPr algn="ctr"/>
                <a:r>
                  <a:rPr lang="fr-FR" sz="1200" b="1" dirty="0"/>
                  <a:t>Octobre 2022</a:t>
                </a:r>
              </a:p>
            </p:txBody>
          </p:sp>
          <p:sp>
            <p:nvSpPr>
              <p:cNvPr id="78" name="ZoneTexte 77"/>
              <p:cNvSpPr txBox="1"/>
              <p:nvPr/>
            </p:nvSpPr>
            <p:spPr>
              <a:xfrm>
                <a:off x="5201445" y="4113116"/>
                <a:ext cx="1285042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/>
                  <a:t>S47-S49</a:t>
                </a:r>
              </a:p>
              <a:p>
                <a:pPr algn="ctr"/>
                <a:r>
                  <a:rPr lang="fr-FR" sz="1200" b="1" dirty="0"/>
                  <a:t>Novembre 2022</a:t>
                </a:r>
              </a:p>
            </p:txBody>
          </p:sp>
        </p:grpSp>
        <p:sp>
          <p:nvSpPr>
            <p:cNvPr id="70" name="ZoneTexte 69"/>
            <p:cNvSpPr txBox="1"/>
            <p:nvPr/>
          </p:nvSpPr>
          <p:spPr>
            <a:xfrm>
              <a:off x="2680643" y="1698822"/>
              <a:ext cx="2464004" cy="257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i="1" dirty="0"/>
                <a:t>Acteurs socio-économiques</a:t>
              </a: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5664387" y="1535387"/>
              <a:ext cx="2464004" cy="410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i="1" dirty="0"/>
                <a:t>Evènements et signature de la convention Territoires d’industrie</a:t>
              </a:r>
            </a:p>
          </p:txBody>
        </p:sp>
      </p:grpSp>
      <p:sp>
        <p:nvSpPr>
          <p:cNvPr id="81" name="Accolade fermante 80"/>
          <p:cNvSpPr/>
          <p:nvPr/>
        </p:nvSpPr>
        <p:spPr>
          <a:xfrm rot="5400000">
            <a:off x="1640521" y="4214532"/>
            <a:ext cx="301579" cy="1496280"/>
          </a:xfrm>
          <a:prstGeom prst="rightBrac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Accolade ouvrante 81"/>
          <p:cNvSpPr/>
          <p:nvPr/>
        </p:nvSpPr>
        <p:spPr>
          <a:xfrm rot="5400000">
            <a:off x="3248952" y="1174666"/>
            <a:ext cx="600075" cy="1824037"/>
          </a:xfrm>
          <a:prstGeom prst="leftBrace">
            <a:avLst>
              <a:gd name="adj1" fmla="val 8333"/>
              <a:gd name="adj2" fmla="val 50522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Accolade ouvrante 82"/>
          <p:cNvSpPr/>
          <p:nvPr/>
        </p:nvSpPr>
        <p:spPr>
          <a:xfrm rot="5400000">
            <a:off x="7228076" y="1110096"/>
            <a:ext cx="600075" cy="1824037"/>
          </a:xfrm>
          <a:prstGeom prst="leftBrace">
            <a:avLst>
              <a:gd name="adj1" fmla="val 8333"/>
              <a:gd name="adj2" fmla="val 50522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646761" y="3975729"/>
            <a:ext cx="171373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S49-S50</a:t>
            </a:r>
          </a:p>
          <a:p>
            <a:pPr algn="ctr"/>
            <a:r>
              <a:rPr lang="fr-FR" sz="1200" b="1" dirty="0"/>
              <a:t>Décembre 2022</a:t>
            </a:r>
          </a:p>
        </p:txBody>
      </p:sp>
      <p:sp>
        <p:nvSpPr>
          <p:cNvPr id="21" name="Accolade fermante 20"/>
          <p:cNvSpPr/>
          <p:nvPr/>
        </p:nvSpPr>
        <p:spPr>
          <a:xfrm rot="5400000">
            <a:off x="9352837" y="3690561"/>
            <a:ext cx="301579" cy="1782102"/>
          </a:xfrm>
          <a:prstGeom prst="rightBrac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932302" y="4851548"/>
            <a:ext cx="3285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/>
              <a:t>Présentation de la nouvelle convention, du polynôme et proposition du plan d’action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39"/>
            <a:ext cx="12192000" cy="11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96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41" y="3872416"/>
            <a:ext cx="4635718" cy="298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4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42" y="1786216"/>
            <a:ext cx="9242916" cy="32855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1925" y="142875"/>
            <a:ext cx="895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UN DISPOSITIF ENGAGÉ ET DYNAMIQUE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39"/>
            <a:ext cx="12192000" cy="11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3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1925" y="142875"/>
            <a:ext cx="895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PRESENTATION DU TERRITOIRE DE LA CIREST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39"/>
            <a:ext cx="12192000" cy="11416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4" b="34053"/>
          <a:stretch/>
        </p:blipFill>
        <p:spPr>
          <a:xfrm>
            <a:off x="187719" y="1554894"/>
            <a:ext cx="11947566" cy="32419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004" y="3777347"/>
            <a:ext cx="3179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1A5DAD"/>
                </a:solidFill>
                <a:latin typeface="Bahnschrift SemiBold" panose="020B0502040204020203" pitchFamily="34" charset="0"/>
              </a:rPr>
              <a:t>1 territoire </a:t>
            </a:r>
          </a:p>
          <a:p>
            <a:r>
              <a:rPr lang="fr-FR" b="1" dirty="0">
                <a:solidFill>
                  <a:srgbClr val="1A5DAD"/>
                </a:solidFill>
                <a:latin typeface="Bahnschrift SemiBold" panose="020B0502040204020203" pitchFamily="34" charset="0"/>
              </a:rPr>
              <a:t>de montagne</a:t>
            </a:r>
          </a:p>
          <a:p>
            <a:r>
              <a:rPr lang="fr-FR" b="1" dirty="0">
                <a:solidFill>
                  <a:srgbClr val="1A5DAD"/>
                </a:solidFill>
                <a:latin typeface="Bahnschrift SemiBold" panose="020B0502040204020203" pitchFamily="34" charset="0"/>
              </a:rPr>
              <a:t>de haute-montagne</a:t>
            </a:r>
          </a:p>
          <a:p>
            <a:r>
              <a:rPr lang="fr-RE" b="1" dirty="0">
                <a:solidFill>
                  <a:srgbClr val="1A5DAD"/>
                </a:solidFill>
                <a:latin typeface="Bahnschrift SemiBold" panose="020B0502040204020203" pitchFamily="34" charset="0"/>
              </a:rPr>
              <a:t>et littoral</a:t>
            </a:r>
            <a:endParaRPr lang="fr-FR" b="1" dirty="0">
              <a:solidFill>
                <a:srgbClr val="1A5DAD"/>
              </a:solidFill>
              <a:latin typeface="Bahnschrift SemiBold" panose="020B0502040204020203" pitchFamily="34" charset="0"/>
            </a:endParaRPr>
          </a:p>
          <a:p>
            <a:r>
              <a:rPr lang="fr-FR" sz="12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altitude moyenne supérieure à 1500</a:t>
            </a:r>
          </a:p>
          <a:p>
            <a:r>
              <a:rPr lang="fr-FR" sz="12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mètres, des villes et villages situés entre</a:t>
            </a:r>
          </a:p>
          <a:p>
            <a:r>
              <a:rPr lang="fr-FR" sz="12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le littoral et 3000 mètres</a:t>
            </a:r>
          </a:p>
          <a:p>
            <a:r>
              <a:rPr lang="fr-FR" sz="12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84 % de la population sur le littoral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974192" y="4518733"/>
            <a:ext cx="25125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RE" b="1" dirty="0">
                <a:solidFill>
                  <a:srgbClr val="1A5DAD"/>
                </a:solidFill>
                <a:latin typeface="Bahnschrift SemiBold" panose="020B0502040204020203" pitchFamily="34" charset="0"/>
              </a:rPr>
              <a:t>2</a:t>
            </a:r>
            <a:r>
              <a:rPr lang="fr-FR" b="1" dirty="0">
                <a:solidFill>
                  <a:srgbClr val="1A5DAD"/>
                </a:solidFill>
                <a:latin typeface="Bahnschrift SemiBold" panose="020B0502040204020203" pitchFamily="34" charset="0"/>
              </a:rPr>
              <a:t> bassins de vie</a:t>
            </a:r>
          </a:p>
          <a:p>
            <a:r>
              <a:rPr lang="fr-FR" sz="12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articulés autour de Saint-André et de Saint-Benoit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35883" y="4518733"/>
            <a:ext cx="24994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RE" b="1" dirty="0">
                <a:solidFill>
                  <a:srgbClr val="1A5DAD"/>
                </a:solidFill>
                <a:latin typeface="Bahnschrift SemiBold" panose="020B0502040204020203" pitchFamily="34" charset="0"/>
              </a:rPr>
              <a:t>127 500</a:t>
            </a:r>
            <a:endParaRPr lang="fr-FR" b="1" dirty="0">
              <a:solidFill>
                <a:srgbClr val="1A5DAD"/>
              </a:solidFill>
              <a:latin typeface="Bahnschrift SemiBold" panose="020B0502040204020203" pitchFamily="34" charset="0"/>
            </a:endParaRPr>
          </a:p>
          <a:p>
            <a:r>
              <a:rPr lang="fr-FR" b="1" dirty="0">
                <a:solidFill>
                  <a:srgbClr val="1A5DAD"/>
                </a:solidFill>
                <a:latin typeface="Bahnschrift SemiBold" panose="020B0502040204020203" pitchFamily="34" charset="0"/>
              </a:rPr>
              <a:t>habitants</a:t>
            </a:r>
          </a:p>
          <a:p>
            <a:r>
              <a:rPr lang="fr-RE" sz="12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au 1er janvier 2017</a:t>
            </a:r>
          </a:p>
          <a:p>
            <a:r>
              <a:rPr lang="fr-RE" sz="12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15% de la population réunionnaise</a:t>
            </a:r>
            <a:endParaRPr lang="fr-FR" sz="1200" dirty="0">
              <a:solidFill>
                <a:srgbClr val="0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56569" y="984374"/>
            <a:ext cx="2545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RE" b="1" dirty="0">
                <a:solidFill>
                  <a:srgbClr val="1A5DAD"/>
                </a:solidFill>
                <a:latin typeface="Bahnschrift SemiBold" panose="020B0502040204020203" pitchFamily="34" charset="0"/>
              </a:rPr>
              <a:t>43 000 ha</a:t>
            </a:r>
            <a:endParaRPr lang="fr-FR" b="1" dirty="0">
              <a:solidFill>
                <a:srgbClr val="1A5DAD"/>
              </a:solidFill>
              <a:latin typeface="Bahnschrift SemiBold" panose="020B0502040204020203" pitchFamily="34" charset="0"/>
            </a:endParaRPr>
          </a:p>
          <a:p>
            <a:r>
              <a:rPr lang="fr-FR" b="1" dirty="0">
                <a:solidFill>
                  <a:srgbClr val="1A5DAD"/>
                </a:solidFill>
                <a:latin typeface="Bahnschrift SemiBold" panose="020B0502040204020203" pitchFamily="34" charset="0"/>
              </a:rPr>
              <a:t>du Parc national</a:t>
            </a:r>
          </a:p>
          <a:p>
            <a:r>
              <a:rPr lang="fr-RE" sz="12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recouvre le territoire de la CIREST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1932" y="1417459"/>
            <a:ext cx="22188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RE" b="1" dirty="0">
                <a:solidFill>
                  <a:srgbClr val="1A5DAD"/>
                </a:solidFill>
                <a:latin typeface="Bahnschrift SemiBold" panose="020B0502040204020203" pitchFamily="34" charset="0"/>
              </a:rPr>
              <a:t>73 580 ha</a:t>
            </a:r>
            <a:endParaRPr lang="fr-FR" b="1" dirty="0">
              <a:solidFill>
                <a:srgbClr val="1A5DAD"/>
              </a:solidFill>
              <a:latin typeface="Bahnschrift SemiBold" panose="020B0502040204020203" pitchFamily="34" charset="0"/>
            </a:endParaRPr>
          </a:p>
          <a:p>
            <a:r>
              <a:rPr lang="fr-FR" b="1" dirty="0">
                <a:solidFill>
                  <a:srgbClr val="1A5DAD"/>
                </a:solidFill>
                <a:latin typeface="Bahnschrift SemiBold" panose="020B0502040204020203" pitchFamily="34" charset="0"/>
              </a:rPr>
              <a:t>en superficie</a:t>
            </a:r>
          </a:p>
          <a:p>
            <a:r>
              <a:rPr lang="fr-RE" sz="12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29 % du territoire réunionnais</a:t>
            </a:r>
            <a:endParaRPr lang="fr-FR" sz="1200" dirty="0">
              <a:solidFill>
                <a:srgbClr val="00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9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244229" y="1267146"/>
            <a:ext cx="6679448" cy="97605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Un principe de ciblage visant plus spécifiquement à soutenir nos entreprises sur les territoires à forts enjeux industriels.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516435" y="2374666"/>
            <a:ext cx="4135036" cy="166463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Un principe de gestion décentralisée : les projets sont d’abord gérés et animés par les acteurs locaux : acteurs industriels, maires, présidents d’EPCI, avec un pilotage au niveau de la Région.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59345" y="4185445"/>
            <a:ext cx="5849216" cy="148558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Un principe de concentration des moyens : ces moyens sont à la fois financiers, avec plus d’un milliard d’euros de financements orientés en priorité vers ces territoires, administratifs, techniques et humains.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1925" y="142875"/>
            <a:ext cx="459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DÉFINITION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" b="6254"/>
          <a:stretch/>
        </p:blipFill>
        <p:spPr>
          <a:xfrm>
            <a:off x="7422749" y="0"/>
            <a:ext cx="4386403" cy="573091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39"/>
            <a:ext cx="12192000" cy="11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7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687474" y="1191237"/>
            <a:ext cx="10817051" cy="4525102"/>
            <a:chOff x="489124" y="344500"/>
            <a:chExt cx="11082131" cy="4897549"/>
          </a:xfrm>
        </p:grpSpPr>
        <p:cxnSp>
          <p:nvCxnSpPr>
            <p:cNvPr id="5" name="Connecteur droit 4"/>
            <p:cNvCxnSpPr/>
            <p:nvPr/>
          </p:nvCxnSpPr>
          <p:spPr>
            <a:xfrm flipH="1">
              <a:off x="4055281" y="1304161"/>
              <a:ext cx="37887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H="1">
              <a:off x="8760229" y="1273074"/>
              <a:ext cx="15703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6"/>
            <p:cNvGrpSpPr/>
            <p:nvPr/>
          </p:nvGrpSpPr>
          <p:grpSpPr>
            <a:xfrm>
              <a:off x="489124" y="344500"/>
              <a:ext cx="11082131" cy="4897549"/>
              <a:chOff x="64252" y="353737"/>
              <a:chExt cx="11082131" cy="4897549"/>
            </a:xfrm>
          </p:grpSpPr>
          <p:grpSp>
            <p:nvGrpSpPr>
              <p:cNvPr id="8" name="Group 229">
                <a:extLst>
                  <a:ext uri="{FF2B5EF4-FFF2-40B4-BE49-F238E27FC236}">
                    <a16:creationId xmlns:a16="http://schemas.microsoft.com/office/drawing/2014/main" id="{6CA7C4E9-BFAD-48F2-A377-82E1B9F22C13}"/>
                  </a:ext>
                </a:extLst>
              </p:cNvPr>
              <p:cNvGrpSpPr/>
              <p:nvPr/>
            </p:nvGrpSpPr>
            <p:grpSpPr>
              <a:xfrm>
                <a:off x="3054587" y="3167672"/>
                <a:ext cx="4961134" cy="2083614"/>
                <a:chOff x="2141211" y="1548026"/>
                <a:chExt cx="9211525" cy="4580013"/>
              </a:xfrm>
            </p:grpSpPr>
            <p:grpSp>
              <p:nvGrpSpPr>
                <p:cNvPr id="23" name="Group 228">
                  <a:extLst>
                    <a:ext uri="{FF2B5EF4-FFF2-40B4-BE49-F238E27FC236}">
                      <a16:creationId xmlns:a16="http://schemas.microsoft.com/office/drawing/2014/main" id="{4BFBA780-3629-4DE6-93AB-9DBAD97A2DFE}"/>
                    </a:ext>
                  </a:extLst>
                </p:cNvPr>
                <p:cNvGrpSpPr/>
                <p:nvPr/>
              </p:nvGrpSpPr>
              <p:grpSpPr>
                <a:xfrm>
                  <a:off x="2141211" y="2961574"/>
                  <a:ext cx="4458905" cy="3166465"/>
                  <a:chOff x="2141211" y="2961574"/>
                  <a:chExt cx="4458905" cy="3166465"/>
                </a:xfrm>
              </p:grpSpPr>
              <p:grpSp>
                <p:nvGrpSpPr>
                  <p:cNvPr id="91" name="Group 16">
                    <a:extLst>
                      <a:ext uri="{FF2B5EF4-FFF2-40B4-BE49-F238E27FC236}">
                        <a16:creationId xmlns:a16="http://schemas.microsoft.com/office/drawing/2014/main" id="{FD53FAF8-B308-4240-9FB3-8F7F9D7A45E3}"/>
                      </a:ext>
                    </a:extLst>
                  </p:cNvPr>
                  <p:cNvGrpSpPr/>
                  <p:nvPr/>
                </p:nvGrpSpPr>
                <p:grpSpPr>
                  <a:xfrm>
                    <a:off x="2141211" y="3646500"/>
                    <a:ext cx="4458905" cy="2481539"/>
                    <a:chOff x="2049404" y="3512503"/>
                    <a:chExt cx="4458905" cy="2481539"/>
                  </a:xfrm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FF045EDA-B6ED-488B-9B34-B1F649A30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9404" y="3512503"/>
                      <a:ext cx="4458905" cy="248153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4C438F50-4C56-4314-BF94-5F24C15276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9404" y="3764590"/>
                      <a:ext cx="4458905" cy="222945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92" name="Rectangle: Top Corners Rounded 22">
                    <a:extLst>
                      <a:ext uri="{FF2B5EF4-FFF2-40B4-BE49-F238E27FC236}">
                        <a16:creationId xmlns:a16="http://schemas.microsoft.com/office/drawing/2014/main" id="{0001FB76-0EAD-4286-BD97-AF0DC83168BB}"/>
                      </a:ext>
                    </a:extLst>
                  </p:cNvPr>
                  <p:cNvSpPr/>
                  <p:nvPr/>
                </p:nvSpPr>
                <p:spPr>
                  <a:xfrm>
                    <a:off x="3302673" y="442608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E27AFA5E-1912-4DDD-B0DA-BAA421216497}"/>
                      </a:ext>
                    </a:extLst>
                  </p:cNvPr>
                  <p:cNvSpPr/>
                  <p:nvPr/>
                </p:nvSpPr>
                <p:spPr>
                  <a:xfrm>
                    <a:off x="3683564" y="4761245"/>
                    <a:ext cx="350180" cy="1357740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4" name="Group 35">
                    <a:extLst>
                      <a:ext uri="{FF2B5EF4-FFF2-40B4-BE49-F238E27FC236}">
                        <a16:creationId xmlns:a16="http://schemas.microsoft.com/office/drawing/2014/main" id="{F8F5F381-4362-4A03-8A87-79601B6CFE0D}"/>
                      </a:ext>
                    </a:extLst>
                  </p:cNvPr>
                  <p:cNvGrpSpPr/>
                  <p:nvPr/>
                </p:nvGrpSpPr>
                <p:grpSpPr>
                  <a:xfrm>
                    <a:off x="2317238" y="3976797"/>
                    <a:ext cx="379603" cy="2139464"/>
                    <a:chOff x="-2634905" y="4064178"/>
                    <a:chExt cx="379603" cy="2139464"/>
                  </a:xfrm>
                </p:grpSpPr>
                <p:sp>
                  <p:nvSpPr>
                    <p:cNvPr id="136" name="Oval 36">
                      <a:extLst>
                        <a:ext uri="{FF2B5EF4-FFF2-40B4-BE49-F238E27FC236}">
                          <a16:creationId xmlns:a16="http://schemas.microsoft.com/office/drawing/2014/main" id="{0C04DFAB-39CF-4AAE-9A73-80C33DE014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34905" y="4064178"/>
                      <a:ext cx="379603" cy="3796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Rectangle: Top Corners Rounded 37">
                      <a:extLst>
                        <a:ext uri="{FF2B5EF4-FFF2-40B4-BE49-F238E27FC236}">
                          <a16:creationId xmlns:a16="http://schemas.microsoft.com/office/drawing/2014/main" id="{A22907B5-06D7-4C82-B869-86D378724B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59476" y="4139682"/>
                      <a:ext cx="240928" cy="206396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58500926-C538-448C-869E-FA6A3DE605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433468" y="4271109"/>
                      <a:ext cx="120438" cy="193253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39" name="Group 39">
                      <a:extLst>
                        <a:ext uri="{FF2B5EF4-FFF2-40B4-BE49-F238E27FC236}">
                          <a16:creationId xmlns:a16="http://schemas.microsoft.com/office/drawing/2014/main" id="{314504E4-C283-47CA-B3D4-207F96536C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605327" y="4699470"/>
                      <a:ext cx="348698" cy="148770"/>
                      <a:chOff x="2203573" y="4490681"/>
                      <a:chExt cx="348698" cy="148770"/>
                    </a:xfrm>
                  </p:grpSpPr>
                  <p:sp>
                    <p:nvSpPr>
                      <p:cNvPr id="146" name="Rectangle 145">
                        <a:extLst>
                          <a:ext uri="{FF2B5EF4-FFF2-40B4-BE49-F238E27FC236}">
                            <a16:creationId xmlns:a16="http://schemas.microsoft.com/office/drawing/2014/main" id="{8AB0408D-D4C4-454C-B8F2-E9F118AFFC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03573" y="4490681"/>
                        <a:ext cx="177271" cy="14877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7" name="Rectangle 146">
                        <a:extLst>
                          <a:ext uri="{FF2B5EF4-FFF2-40B4-BE49-F238E27FC236}">
                            <a16:creationId xmlns:a16="http://schemas.microsoft.com/office/drawing/2014/main" id="{03BB7D80-D687-45E2-A0AD-CD258676F2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75000" y="4490681"/>
                        <a:ext cx="177271" cy="14877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0" name="Group 40">
                      <a:extLst>
                        <a:ext uri="{FF2B5EF4-FFF2-40B4-BE49-F238E27FC236}">
                          <a16:creationId xmlns:a16="http://schemas.microsoft.com/office/drawing/2014/main" id="{A681F27E-FB7A-43BD-9657-FF33B357CC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605327" y="5103800"/>
                      <a:ext cx="348698" cy="148770"/>
                      <a:chOff x="2203573" y="4490681"/>
                      <a:chExt cx="348698" cy="148770"/>
                    </a:xfrm>
                  </p:grpSpPr>
                  <p:sp>
                    <p:nvSpPr>
                      <p:cNvPr id="144" name="Rectangle 143">
                        <a:extLst>
                          <a:ext uri="{FF2B5EF4-FFF2-40B4-BE49-F238E27FC236}">
                            <a16:creationId xmlns:a16="http://schemas.microsoft.com/office/drawing/2014/main" id="{4F04EF89-F119-418E-9502-6E6C4DB48B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03573" y="4490681"/>
                        <a:ext cx="177271" cy="14877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5" name="Rectangle 144">
                        <a:extLst>
                          <a:ext uri="{FF2B5EF4-FFF2-40B4-BE49-F238E27FC236}">
                            <a16:creationId xmlns:a16="http://schemas.microsoft.com/office/drawing/2014/main" id="{CF4CABE2-B720-4549-9A2B-7224510515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75000" y="4490681"/>
                        <a:ext cx="177271" cy="14877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1" name="Group 41">
                      <a:extLst>
                        <a:ext uri="{FF2B5EF4-FFF2-40B4-BE49-F238E27FC236}">
                          <a16:creationId xmlns:a16="http://schemas.microsoft.com/office/drawing/2014/main" id="{97EAC905-39CE-48AB-A123-FBFEA48A4F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605327" y="5508130"/>
                      <a:ext cx="348698" cy="148770"/>
                      <a:chOff x="2203573" y="4490681"/>
                      <a:chExt cx="348698" cy="148770"/>
                    </a:xfrm>
                  </p:grpSpPr>
                  <p:sp>
                    <p:nvSpPr>
                      <p:cNvPr id="142" name="Rectangle 141">
                        <a:extLst>
                          <a:ext uri="{FF2B5EF4-FFF2-40B4-BE49-F238E27FC236}">
                            <a16:creationId xmlns:a16="http://schemas.microsoft.com/office/drawing/2014/main" id="{FDC696A6-79A7-4F99-B2B3-11F7A92738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03573" y="4490681"/>
                        <a:ext cx="177271" cy="14877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3" name="Rectangle 142">
                        <a:extLst>
                          <a:ext uri="{FF2B5EF4-FFF2-40B4-BE49-F238E27FC236}">
                            <a16:creationId xmlns:a16="http://schemas.microsoft.com/office/drawing/2014/main" id="{C1D56299-9F78-40BF-B5B4-460F3FBFB7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75000" y="4490681"/>
                        <a:ext cx="177271" cy="14877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5" name="Group 48">
                    <a:extLst>
                      <a:ext uri="{FF2B5EF4-FFF2-40B4-BE49-F238E27FC236}">
                        <a16:creationId xmlns:a16="http://schemas.microsoft.com/office/drawing/2014/main" id="{C15D8074-49C4-44FC-ADC3-4D1199E77017}"/>
                      </a:ext>
                    </a:extLst>
                  </p:cNvPr>
                  <p:cNvGrpSpPr/>
                  <p:nvPr/>
                </p:nvGrpSpPr>
                <p:grpSpPr>
                  <a:xfrm>
                    <a:off x="4179460" y="4432067"/>
                    <a:ext cx="731071" cy="1692900"/>
                    <a:chOff x="-772683" y="4329325"/>
                    <a:chExt cx="731071" cy="1692900"/>
                  </a:xfrm>
                  <a:solidFill>
                    <a:schemeClr val="accent1">
                      <a:lumMod val="75000"/>
                    </a:schemeClr>
                  </a:solidFill>
                </p:grpSpPr>
                <p:sp>
                  <p:nvSpPr>
                    <p:cNvPr id="134" name="Rectangle: Top Corners Rounded 49">
                      <a:extLst>
                        <a:ext uri="{FF2B5EF4-FFF2-40B4-BE49-F238E27FC236}">
                          <a16:creationId xmlns:a16="http://schemas.microsoft.com/office/drawing/2014/main" id="{3417F6F9-2232-4417-A3CE-A8902842D3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Rectangle 134">
                      <a:extLst>
                        <a:ext uri="{FF2B5EF4-FFF2-40B4-BE49-F238E27FC236}">
                          <a16:creationId xmlns:a16="http://schemas.microsoft.com/office/drawing/2014/main" id="{8D5D8493-B06A-4675-9AE3-02868F7B86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664485"/>
                      <a:ext cx="350180" cy="1357740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" name="Group 59">
                    <a:extLst>
                      <a:ext uri="{FF2B5EF4-FFF2-40B4-BE49-F238E27FC236}">
                        <a16:creationId xmlns:a16="http://schemas.microsoft.com/office/drawing/2014/main" id="{591A0489-8E26-45DB-AB7A-B154FEB6088E}"/>
                      </a:ext>
                    </a:extLst>
                  </p:cNvPr>
                  <p:cNvGrpSpPr/>
                  <p:nvPr/>
                </p:nvGrpSpPr>
                <p:grpSpPr>
                  <a:xfrm>
                    <a:off x="2832087" y="3984940"/>
                    <a:ext cx="379603" cy="2139464"/>
                    <a:chOff x="-2634905" y="4064178"/>
                    <a:chExt cx="379603" cy="2139464"/>
                  </a:xfrm>
                </p:grpSpPr>
                <p:sp>
                  <p:nvSpPr>
                    <p:cNvPr id="122" name="Oval 60">
                      <a:extLst>
                        <a:ext uri="{FF2B5EF4-FFF2-40B4-BE49-F238E27FC236}">
                          <a16:creationId xmlns:a16="http://schemas.microsoft.com/office/drawing/2014/main" id="{CFF826C3-57F3-42CB-B1A6-1EB0F64C59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34905" y="4064178"/>
                      <a:ext cx="379603" cy="3796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" name="Rectangle: Top Corners Rounded 61">
                      <a:extLst>
                        <a:ext uri="{FF2B5EF4-FFF2-40B4-BE49-F238E27FC236}">
                          <a16:creationId xmlns:a16="http://schemas.microsoft.com/office/drawing/2014/main" id="{7296A5A2-30FA-4239-BACC-FC7269FA23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59476" y="4139682"/>
                      <a:ext cx="240928" cy="206396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22BBD6CB-41EF-4319-8AA4-CA32F0346F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433468" y="4271109"/>
                      <a:ext cx="120438" cy="193253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25" name="Group 63">
                      <a:extLst>
                        <a:ext uri="{FF2B5EF4-FFF2-40B4-BE49-F238E27FC236}">
                          <a16:creationId xmlns:a16="http://schemas.microsoft.com/office/drawing/2014/main" id="{7CBE8FA0-6833-47B3-BEB4-38666437B7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605327" y="4699470"/>
                      <a:ext cx="348698" cy="148770"/>
                      <a:chOff x="2203573" y="4490681"/>
                      <a:chExt cx="348698" cy="148770"/>
                    </a:xfrm>
                  </p:grpSpPr>
                  <p:sp>
                    <p:nvSpPr>
                      <p:cNvPr id="132" name="Rectangle 131">
                        <a:extLst>
                          <a:ext uri="{FF2B5EF4-FFF2-40B4-BE49-F238E27FC236}">
                            <a16:creationId xmlns:a16="http://schemas.microsoft.com/office/drawing/2014/main" id="{23B33C8E-8654-4391-9B4B-2CA33FC583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03573" y="4490681"/>
                        <a:ext cx="177271" cy="14877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3" name="Rectangle 132">
                        <a:extLst>
                          <a:ext uri="{FF2B5EF4-FFF2-40B4-BE49-F238E27FC236}">
                            <a16:creationId xmlns:a16="http://schemas.microsoft.com/office/drawing/2014/main" id="{5756166A-894A-46B9-AF2C-E35F695F3A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75000" y="4490681"/>
                        <a:ext cx="177271" cy="14877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26" name="Group 64">
                      <a:extLst>
                        <a:ext uri="{FF2B5EF4-FFF2-40B4-BE49-F238E27FC236}">
                          <a16:creationId xmlns:a16="http://schemas.microsoft.com/office/drawing/2014/main" id="{C5038AFB-701F-4CD5-8221-FA01FDD780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605327" y="5103800"/>
                      <a:ext cx="348698" cy="148770"/>
                      <a:chOff x="2203573" y="4490681"/>
                      <a:chExt cx="348698" cy="148770"/>
                    </a:xfrm>
                  </p:grpSpPr>
                  <p:sp>
                    <p:nvSpPr>
                      <p:cNvPr id="130" name="Rectangle 129">
                        <a:extLst>
                          <a:ext uri="{FF2B5EF4-FFF2-40B4-BE49-F238E27FC236}">
                            <a16:creationId xmlns:a16="http://schemas.microsoft.com/office/drawing/2014/main" id="{BB236598-BB72-4D82-BF8D-1E561FCCC3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03573" y="4490681"/>
                        <a:ext cx="177271" cy="14877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1" name="Rectangle 130">
                        <a:extLst>
                          <a:ext uri="{FF2B5EF4-FFF2-40B4-BE49-F238E27FC236}">
                            <a16:creationId xmlns:a16="http://schemas.microsoft.com/office/drawing/2014/main" id="{9E75767E-E9C8-465A-9B7C-1E72E92E70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75000" y="4490681"/>
                        <a:ext cx="177271" cy="14877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27" name="Group 65">
                      <a:extLst>
                        <a:ext uri="{FF2B5EF4-FFF2-40B4-BE49-F238E27FC236}">
                          <a16:creationId xmlns:a16="http://schemas.microsoft.com/office/drawing/2014/main" id="{E1FFBA42-FFB5-433A-8D51-CBE83B53A2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605327" y="5508130"/>
                      <a:ext cx="348698" cy="148770"/>
                      <a:chOff x="2203573" y="4490681"/>
                      <a:chExt cx="348698" cy="148770"/>
                    </a:xfrm>
                  </p:grpSpPr>
                  <p:sp>
                    <p:nvSpPr>
                      <p:cNvPr id="128" name="Rectangle 127">
                        <a:extLst>
                          <a:ext uri="{FF2B5EF4-FFF2-40B4-BE49-F238E27FC236}">
                            <a16:creationId xmlns:a16="http://schemas.microsoft.com/office/drawing/2014/main" id="{F89FE8A2-17FB-4498-BC70-2146A5A4D9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03573" y="4490681"/>
                        <a:ext cx="177271" cy="14877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9" name="Rectangle 128">
                        <a:extLst>
                          <a:ext uri="{FF2B5EF4-FFF2-40B4-BE49-F238E27FC236}">
                            <a16:creationId xmlns:a16="http://schemas.microsoft.com/office/drawing/2014/main" id="{F79E8F3A-8447-4F5A-B437-F4680F998D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75000" y="4490681"/>
                        <a:ext cx="177271" cy="14877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7" name="Group 138">
                    <a:extLst>
                      <a:ext uri="{FF2B5EF4-FFF2-40B4-BE49-F238E27FC236}">
                        <a16:creationId xmlns:a16="http://schemas.microsoft.com/office/drawing/2014/main" id="{FE022151-9515-4C1D-B5B3-7BA47E677A40}"/>
                      </a:ext>
                    </a:extLst>
                  </p:cNvPr>
                  <p:cNvGrpSpPr/>
                  <p:nvPr/>
                </p:nvGrpSpPr>
                <p:grpSpPr>
                  <a:xfrm>
                    <a:off x="5129772" y="5474338"/>
                    <a:ext cx="1280708" cy="653701"/>
                    <a:chOff x="3816127" y="5359816"/>
                    <a:chExt cx="615608" cy="653701"/>
                  </a:xfrm>
                </p:grpSpPr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A2E4D615-5A18-4D4F-94AC-CFF284352B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B3990DDF-D64B-48B3-9D6E-F15AC5BE3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87C8FBC6-7050-4451-B428-35A3CE4901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DC7B29AA-1B12-45FF-9916-9CC089A3EC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BB40B5C3-6568-4D60-8AA4-2DFB44D64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98" name="Right Triangle 154">
                    <a:extLst>
                      <a:ext uri="{FF2B5EF4-FFF2-40B4-BE49-F238E27FC236}">
                        <a16:creationId xmlns:a16="http://schemas.microsoft.com/office/drawing/2014/main" id="{F6AAD42F-BC09-4846-96B2-43D4E155B9E6}"/>
                      </a:ext>
                    </a:extLst>
                  </p:cNvPr>
                  <p:cNvSpPr/>
                  <p:nvPr/>
                </p:nvSpPr>
                <p:spPr>
                  <a:xfrm flipH="1">
                    <a:off x="2141211" y="2961574"/>
                    <a:ext cx="1155466" cy="684880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ight Triangle 157">
                    <a:extLst>
                      <a:ext uri="{FF2B5EF4-FFF2-40B4-BE49-F238E27FC236}">
                        <a16:creationId xmlns:a16="http://schemas.microsoft.com/office/drawing/2014/main" id="{D28B6312-3D25-44F8-A482-E2527283D5BD}"/>
                      </a:ext>
                    </a:extLst>
                  </p:cNvPr>
                  <p:cNvSpPr/>
                  <p:nvPr/>
                </p:nvSpPr>
                <p:spPr>
                  <a:xfrm flipH="1">
                    <a:off x="3242357" y="2961574"/>
                    <a:ext cx="1155466" cy="684880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ight Triangle 158">
                    <a:extLst>
                      <a:ext uri="{FF2B5EF4-FFF2-40B4-BE49-F238E27FC236}">
                        <a16:creationId xmlns:a16="http://schemas.microsoft.com/office/drawing/2014/main" id="{F844C7AB-2AE9-4BC3-B0F9-72882D58A80F}"/>
                      </a:ext>
                    </a:extLst>
                  </p:cNvPr>
                  <p:cNvSpPr/>
                  <p:nvPr/>
                </p:nvSpPr>
                <p:spPr>
                  <a:xfrm flipH="1">
                    <a:off x="4343503" y="2961574"/>
                    <a:ext cx="1155466" cy="684880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ight Triangle 163">
                    <a:extLst>
                      <a:ext uri="{FF2B5EF4-FFF2-40B4-BE49-F238E27FC236}">
                        <a16:creationId xmlns:a16="http://schemas.microsoft.com/office/drawing/2014/main" id="{AFE1FEE4-70A9-4358-8DA5-A324AB982409}"/>
                      </a:ext>
                    </a:extLst>
                  </p:cNvPr>
                  <p:cNvSpPr/>
                  <p:nvPr/>
                </p:nvSpPr>
                <p:spPr>
                  <a:xfrm flipH="1">
                    <a:off x="5444650" y="2961574"/>
                    <a:ext cx="1155466" cy="684880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2" name="Group 188">
                    <a:extLst>
                      <a:ext uri="{FF2B5EF4-FFF2-40B4-BE49-F238E27FC236}">
                        <a16:creationId xmlns:a16="http://schemas.microsoft.com/office/drawing/2014/main" id="{C448E1C8-B848-4412-B7EB-588471ACD4B5}"/>
                      </a:ext>
                    </a:extLst>
                  </p:cNvPr>
                  <p:cNvGrpSpPr/>
                  <p:nvPr/>
                </p:nvGrpSpPr>
                <p:grpSpPr>
                  <a:xfrm>
                    <a:off x="3335329" y="4135174"/>
                    <a:ext cx="3018505" cy="743102"/>
                    <a:chOff x="3247777" y="4135174"/>
                    <a:chExt cx="3018505" cy="743102"/>
                  </a:xfrm>
                </p:grpSpPr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865FF347-06B0-4F31-A689-1871DB4A96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9EC314E0-F988-4B53-A6F4-CA4414EE2C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92CEA8E0-4A47-4733-AF45-1177FF7140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86BD7C4B-E118-4AF5-8BDF-B81584DF2E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BFB303F1-FF44-4156-A865-AD42CE51AA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63AE919A-2F04-43E2-9F84-926D6E4939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D9C74E64-6B74-489E-8999-C6FDD36DB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Rectangle 109">
                      <a:extLst>
                        <a:ext uri="{FF2B5EF4-FFF2-40B4-BE49-F238E27FC236}">
                          <a16:creationId xmlns:a16="http://schemas.microsoft.com/office/drawing/2014/main" id="{D2A1C8FA-661D-4D98-8E95-6B5B34341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Rectangle 110">
                      <a:extLst>
                        <a:ext uri="{FF2B5EF4-FFF2-40B4-BE49-F238E27FC236}">
                          <a16:creationId xmlns:a16="http://schemas.microsoft.com/office/drawing/2014/main" id="{3EB7F234-5503-40E6-B8BC-6865973027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4920FC0F-C3DE-4A71-B994-2654C57EB5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271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87DE915D-84C8-457C-9F7B-75849600D8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7845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B2B27B84-C423-42E1-B763-F02F3DE27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1419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C5B8BAB5-6C2D-494C-9467-C86928C658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47777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735E7E6B-4EED-43E6-A896-CB111DA5F6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51351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4" name="Group 226">
                  <a:extLst>
                    <a:ext uri="{FF2B5EF4-FFF2-40B4-BE49-F238E27FC236}">
                      <a16:creationId xmlns:a16="http://schemas.microsoft.com/office/drawing/2014/main" id="{C98761F0-4AB2-45B6-AC9D-EC15BFF5AD95}"/>
                    </a:ext>
                  </a:extLst>
                </p:cNvPr>
                <p:cNvGrpSpPr/>
                <p:nvPr/>
              </p:nvGrpSpPr>
              <p:grpSpPr>
                <a:xfrm>
                  <a:off x="6598051" y="1548026"/>
                  <a:ext cx="4754685" cy="4580013"/>
                  <a:chOff x="7976627" y="1166736"/>
                  <a:chExt cx="4754685" cy="4580013"/>
                </a:xfrm>
              </p:grpSpPr>
              <p:grpSp>
                <p:nvGrpSpPr>
                  <p:cNvPr id="25" name="Group 167">
                    <a:extLst>
                      <a:ext uri="{FF2B5EF4-FFF2-40B4-BE49-F238E27FC236}">
                        <a16:creationId xmlns:a16="http://schemas.microsoft.com/office/drawing/2014/main" id="{F280D741-F8A4-4CC8-A52E-E6F7727E1FC8}"/>
                      </a:ext>
                    </a:extLst>
                  </p:cNvPr>
                  <p:cNvGrpSpPr/>
                  <p:nvPr/>
                </p:nvGrpSpPr>
                <p:grpSpPr>
                  <a:xfrm>
                    <a:off x="7976627" y="1574644"/>
                    <a:ext cx="1097280" cy="4172105"/>
                    <a:chOff x="6599258" y="1944858"/>
                    <a:chExt cx="1097280" cy="4172105"/>
                  </a:xfrm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8C023E87-BA12-4024-ACB1-D88153D501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9259" y="3642459"/>
                      <a:ext cx="1097279" cy="247099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12885B0D-53B1-4DD0-A784-5ADB367BB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7898" y="3640420"/>
                      <a:ext cx="548640" cy="24730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80" name="Group 170">
                      <a:extLst>
                        <a:ext uri="{FF2B5EF4-FFF2-40B4-BE49-F238E27FC236}">
                          <a16:creationId xmlns:a16="http://schemas.microsoft.com/office/drawing/2014/main" id="{040371D2-0BFD-40C0-B201-5F44466EC5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01135" y="1944858"/>
                      <a:ext cx="640082" cy="1722534"/>
                      <a:chOff x="6913575" y="1813492"/>
                      <a:chExt cx="405185" cy="2497948"/>
                    </a:xfrm>
                  </p:grpSpPr>
                  <p:grpSp>
                    <p:nvGrpSpPr>
                      <p:cNvPr id="85" name="Group 175">
                        <a:extLst>
                          <a:ext uri="{FF2B5EF4-FFF2-40B4-BE49-F238E27FC236}">
                            <a16:creationId xmlns:a16="http://schemas.microsoft.com/office/drawing/2014/main" id="{E1CCA6E7-E886-4234-B5AC-6580B37B1CA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13576" y="2297867"/>
                        <a:ext cx="405184" cy="2013573"/>
                        <a:chOff x="2507828" y="1738469"/>
                        <a:chExt cx="405184" cy="214763"/>
                      </a:xfrm>
                    </p:grpSpPr>
                    <p:sp>
                      <p:nvSpPr>
                        <p:cNvPr id="89" name="Rectangle 88">
                          <a:extLst>
                            <a:ext uri="{FF2B5EF4-FFF2-40B4-BE49-F238E27FC236}">
                              <a16:creationId xmlns:a16="http://schemas.microsoft.com/office/drawing/2014/main" id="{2DBF033D-92B5-4411-87A0-BFAF3BCD7A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8" y="1738470"/>
                          <a:ext cx="405184" cy="21476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0" name="Rectangle 89">
                          <a:extLst>
                            <a:ext uri="{FF2B5EF4-FFF2-40B4-BE49-F238E27FC236}">
                              <a16:creationId xmlns:a16="http://schemas.microsoft.com/office/drawing/2014/main" id="{93D4CBD2-1E1B-471B-9E29-AB2A26363F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10420" y="1738469"/>
                          <a:ext cx="202592" cy="214763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6" name="Group 176">
                        <a:extLst>
                          <a:ext uri="{FF2B5EF4-FFF2-40B4-BE49-F238E27FC236}">
                            <a16:creationId xmlns:a16="http://schemas.microsoft.com/office/drawing/2014/main" id="{77EC788F-8AC7-4652-A886-BECACD38314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13575" y="1813492"/>
                        <a:ext cx="405184" cy="529407"/>
                        <a:chOff x="2507827" y="1488604"/>
                        <a:chExt cx="405184" cy="348318"/>
                      </a:xfrm>
                    </p:grpSpPr>
                    <p:sp>
                      <p:nvSpPr>
                        <p:cNvPr id="87" name="Rectangle 86">
                          <a:extLst>
                            <a:ext uri="{FF2B5EF4-FFF2-40B4-BE49-F238E27FC236}">
                              <a16:creationId xmlns:a16="http://schemas.microsoft.com/office/drawing/2014/main" id="{E01B7758-99EF-4B51-A227-9D9117A31C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7" y="1488604"/>
                          <a:ext cx="405184" cy="348316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8" name="Rectangle 87">
                          <a:extLst>
                            <a:ext uri="{FF2B5EF4-FFF2-40B4-BE49-F238E27FC236}">
                              <a16:creationId xmlns:a16="http://schemas.microsoft.com/office/drawing/2014/main" id="{57BEF482-8A0E-4857-A322-A91BD3D49A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10417" y="1488604"/>
                          <a:ext cx="202592" cy="34831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</p:grp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1A9000A3-0C15-4CA9-9982-2A47D37048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0212" y="5635934"/>
                      <a:ext cx="208050" cy="4810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Rectangle 81">
                      <a:extLst>
                        <a:ext uri="{FF2B5EF4-FFF2-40B4-BE49-F238E27FC236}">
                          <a16:creationId xmlns:a16="http://schemas.microsoft.com/office/drawing/2014/main" id="{6A1EF7D7-7B37-42FF-90ED-6C508F4B94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8193" y="5635934"/>
                      <a:ext cx="208050" cy="4810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C9641A00-639A-4AFC-99E8-5745C3094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9258" y="3640999"/>
                      <a:ext cx="1097280" cy="24936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4" name="Rectangle 83">
                      <a:extLst>
                        <a:ext uri="{FF2B5EF4-FFF2-40B4-BE49-F238E27FC236}">
                          <a16:creationId xmlns:a16="http://schemas.microsoft.com/office/drawing/2014/main" id="{84271F13-EA74-4B15-A528-33A8AF94FA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7898" y="3637245"/>
                      <a:ext cx="548640" cy="262324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" name="Group 225">
                    <a:extLst>
                      <a:ext uri="{FF2B5EF4-FFF2-40B4-BE49-F238E27FC236}">
                        <a16:creationId xmlns:a16="http://schemas.microsoft.com/office/drawing/2014/main" id="{7B4E112F-1303-4728-8ABD-75A732C6BD0D}"/>
                      </a:ext>
                    </a:extLst>
                  </p:cNvPr>
                  <p:cNvGrpSpPr/>
                  <p:nvPr/>
                </p:nvGrpSpPr>
                <p:grpSpPr>
                  <a:xfrm>
                    <a:off x="9073712" y="3504421"/>
                    <a:ext cx="3657600" cy="2238823"/>
                    <a:chOff x="9073712" y="3504421"/>
                    <a:chExt cx="3657600" cy="2238823"/>
                  </a:xfrm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08D68088-0566-497A-8510-9653F7317A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3712" y="3504421"/>
                      <a:ext cx="3657600" cy="2238823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07BF206A-F3A0-43B3-97C5-32B3DB5727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3712" y="3770741"/>
                      <a:ext cx="3657600" cy="196510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D094BC32-1098-4556-BAB8-EE6866CBE4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3712" y="4530263"/>
                      <a:ext cx="3657600" cy="120558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7" name="Group 109">
                      <a:extLst>
                        <a:ext uri="{FF2B5EF4-FFF2-40B4-BE49-F238E27FC236}">
                          <a16:creationId xmlns:a16="http://schemas.microsoft.com/office/drawing/2014/main" id="{D7B481F5-98A7-4730-A306-FECB57FEB8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9673" y="5082143"/>
                      <a:ext cx="770444" cy="653701"/>
                      <a:chOff x="3816127" y="5359816"/>
                      <a:chExt cx="615608" cy="653701"/>
                    </a:xfrm>
                  </p:grpSpPr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791EED41-A6E5-4A05-89AD-5BA90F1B02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359816"/>
                        <a:ext cx="615608" cy="65370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" name="Rectangle 73">
                        <a:extLst>
                          <a:ext uri="{FF2B5EF4-FFF2-40B4-BE49-F238E27FC236}">
                            <a16:creationId xmlns:a16="http://schemas.microsoft.com/office/drawing/2014/main" id="{24975DAE-39A6-4212-AECF-E60C18E684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447761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" name="Rectangle 74">
                        <a:extLst>
                          <a:ext uri="{FF2B5EF4-FFF2-40B4-BE49-F238E27FC236}">
                            <a16:creationId xmlns:a16="http://schemas.microsoft.com/office/drawing/2014/main" id="{D14560D1-1720-40EE-9F45-53ABEEFC9A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582058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" name="Rectangle 75">
                        <a:extLst>
                          <a:ext uri="{FF2B5EF4-FFF2-40B4-BE49-F238E27FC236}">
                            <a16:creationId xmlns:a16="http://schemas.microsoft.com/office/drawing/2014/main" id="{29465686-2A9C-4985-A5C3-A4CEA58A2F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716355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" name="Rectangle 76">
                        <a:extLst>
                          <a:ext uri="{FF2B5EF4-FFF2-40B4-BE49-F238E27FC236}">
                            <a16:creationId xmlns:a16="http://schemas.microsoft.com/office/drawing/2014/main" id="{F202DCBB-5CAF-4929-A0CC-58400B3215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850652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115">
                      <a:extLst>
                        <a:ext uri="{FF2B5EF4-FFF2-40B4-BE49-F238E27FC236}">
                          <a16:creationId xmlns:a16="http://schemas.microsoft.com/office/drawing/2014/main" id="{D92E497C-0945-49BB-89B9-35E6467AA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733059" y="5082143"/>
                      <a:ext cx="770444" cy="653701"/>
                      <a:chOff x="3816127" y="5359816"/>
                      <a:chExt cx="615608" cy="653701"/>
                    </a:xfrm>
                  </p:grpSpPr>
                  <p:sp>
                    <p:nvSpPr>
                      <p:cNvPr id="68" name="Rectangle 67">
                        <a:extLst>
                          <a:ext uri="{FF2B5EF4-FFF2-40B4-BE49-F238E27FC236}">
                            <a16:creationId xmlns:a16="http://schemas.microsoft.com/office/drawing/2014/main" id="{CC67E56D-6836-4DAF-93BB-46B19A85D0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359816"/>
                        <a:ext cx="615608" cy="65370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" name="Rectangle 68">
                        <a:extLst>
                          <a:ext uri="{FF2B5EF4-FFF2-40B4-BE49-F238E27FC236}">
                            <a16:creationId xmlns:a16="http://schemas.microsoft.com/office/drawing/2014/main" id="{742B6FB2-74C5-41B1-B417-F0C4BADC37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447761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" name="Rectangle 69">
                        <a:extLst>
                          <a:ext uri="{FF2B5EF4-FFF2-40B4-BE49-F238E27FC236}">
                            <a16:creationId xmlns:a16="http://schemas.microsoft.com/office/drawing/2014/main" id="{232F93D4-7027-4749-BCA6-335FDCCF27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582058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" name="Rectangle 70">
                        <a:extLst>
                          <a:ext uri="{FF2B5EF4-FFF2-40B4-BE49-F238E27FC236}">
                            <a16:creationId xmlns:a16="http://schemas.microsoft.com/office/drawing/2014/main" id="{59C69393-EDDE-48A4-98F3-206E55446A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716355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" name="Rectangle 71">
                        <a:extLst>
                          <a:ext uri="{FF2B5EF4-FFF2-40B4-BE49-F238E27FC236}">
                            <a16:creationId xmlns:a16="http://schemas.microsoft.com/office/drawing/2014/main" id="{8431C81F-5345-4EBC-9E29-00FB94DCAF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850652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220">
                      <a:extLst>
                        <a:ext uri="{FF2B5EF4-FFF2-40B4-BE49-F238E27FC236}">
                          <a16:creationId xmlns:a16="http://schemas.microsoft.com/office/drawing/2014/main" id="{F13B038D-2198-4477-B36C-E04442BCAE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0733" y="4325657"/>
                      <a:ext cx="3057417" cy="144298"/>
                      <a:chOff x="9420733" y="4325657"/>
                      <a:chExt cx="3057417" cy="144298"/>
                    </a:xfrm>
                  </p:grpSpPr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0EDA0B2F-58BA-45B9-AAC2-CC3743BD67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55376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B115F12C-D8C4-4B7B-A153-B362D52BF0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858950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Rectangle 61">
                        <a:extLst>
                          <a:ext uri="{FF2B5EF4-FFF2-40B4-BE49-F238E27FC236}">
                            <a16:creationId xmlns:a16="http://schemas.microsoft.com/office/drawing/2014/main" id="{27BE9A3F-9F9C-4A14-B81E-10AC54192A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62524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6218BEA6-C9E8-44F5-A8A6-9A884E1C4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27881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Rectangle 63">
                        <a:extLst>
                          <a:ext uri="{FF2B5EF4-FFF2-40B4-BE49-F238E27FC236}">
                            <a16:creationId xmlns:a16="http://schemas.microsoft.com/office/drawing/2014/main" id="{4FCBF8DB-3C9D-4488-86D8-3BA868F7CA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9713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" name="Rectangle 64">
                        <a:extLst>
                          <a:ext uri="{FF2B5EF4-FFF2-40B4-BE49-F238E27FC236}">
                            <a16:creationId xmlns:a16="http://schemas.microsoft.com/office/drawing/2014/main" id="{357A9DF9-6CDD-4573-A004-FAA65B2C08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23287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Rectangle 65">
                        <a:extLst>
                          <a:ext uri="{FF2B5EF4-FFF2-40B4-BE49-F238E27FC236}">
                            <a16:creationId xmlns:a16="http://schemas.microsoft.com/office/drawing/2014/main" id="{135E2598-F95D-4896-8191-DB38A4ACCF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0733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" name="Rectangle 66">
                        <a:extLst>
                          <a:ext uri="{FF2B5EF4-FFF2-40B4-BE49-F238E27FC236}">
                            <a16:creationId xmlns:a16="http://schemas.microsoft.com/office/drawing/2014/main" id="{534A58D2-ABB0-4FAA-B522-E6F8DCADA8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24307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205">
                      <a:extLst>
                        <a:ext uri="{FF2B5EF4-FFF2-40B4-BE49-F238E27FC236}">
                          <a16:creationId xmlns:a16="http://schemas.microsoft.com/office/drawing/2014/main" id="{3607B5BD-BE53-4131-A51F-740331F0AF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0733" y="4686474"/>
                      <a:ext cx="1022774" cy="743102"/>
                      <a:chOff x="5243508" y="4135174"/>
                      <a:chExt cx="1022774" cy="743102"/>
                    </a:xfrm>
                  </p:grpSpPr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7FF3633C-B1DF-47A4-B815-AA068809B8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3508" y="4135174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12E3DF7E-6305-494D-8837-B030EB2B69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7082" y="4135174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Rectangle 52">
                        <a:extLst>
                          <a:ext uri="{FF2B5EF4-FFF2-40B4-BE49-F238E27FC236}">
                            <a16:creationId xmlns:a16="http://schemas.microsoft.com/office/drawing/2014/main" id="{7EC7CD81-6C97-47D6-AD92-4611761D87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0656" y="4135174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A9A4822E-0F46-4C91-8877-31979C80BE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3508" y="4434576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Rectangle 54">
                        <a:extLst>
                          <a:ext uri="{FF2B5EF4-FFF2-40B4-BE49-F238E27FC236}">
                            <a16:creationId xmlns:a16="http://schemas.microsoft.com/office/drawing/2014/main" id="{C19A5DC7-425E-438B-983E-7FAC7B08BC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7082" y="4434576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Rectangle 55">
                        <a:extLst>
                          <a:ext uri="{FF2B5EF4-FFF2-40B4-BE49-F238E27FC236}">
                            <a16:creationId xmlns:a16="http://schemas.microsoft.com/office/drawing/2014/main" id="{BF14CEA9-6DFC-42CE-B5F2-B32DECB697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0656" y="4434576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B6FF204D-6189-4682-BF21-AFDEF202C3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3508" y="4733978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984ACE23-E347-4DE0-99CC-27E0B4977C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7082" y="4733978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07B3192C-86CC-4710-8E60-4A4C30EC07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0656" y="4733978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" name="Group 224">
                    <a:extLst>
                      <a:ext uri="{FF2B5EF4-FFF2-40B4-BE49-F238E27FC236}">
                        <a16:creationId xmlns:a16="http://schemas.microsoft.com/office/drawing/2014/main" id="{FB20BA15-9792-4987-8CC2-39D508F3B049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2250191" cy="2344826"/>
                    <a:chOff x="9277830" y="1166736"/>
                    <a:chExt cx="2250191" cy="2344826"/>
                  </a:xfrm>
                </p:grpSpPr>
                <p:grpSp>
                  <p:nvGrpSpPr>
                    <p:cNvPr id="28" name="Group 101">
                      <a:extLst>
                        <a:ext uri="{FF2B5EF4-FFF2-40B4-BE49-F238E27FC236}">
                          <a16:creationId xmlns:a16="http://schemas.microsoft.com/office/drawing/2014/main" id="{2CC83371-F091-45EE-A3B1-EBA0EF38BE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30401" y="2180121"/>
                      <a:ext cx="731071" cy="1326166"/>
                      <a:chOff x="-772683" y="4329325"/>
                      <a:chExt cx="731071" cy="1692900"/>
                    </a:xfrm>
                  </p:grpSpPr>
                  <p:sp>
                    <p:nvSpPr>
                      <p:cNvPr id="42" name="Rectangle: Top Corners Rounded 102">
                        <a:extLst>
                          <a:ext uri="{FF2B5EF4-FFF2-40B4-BE49-F238E27FC236}">
                            <a16:creationId xmlns:a16="http://schemas.microsoft.com/office/drawing/2014/main" id="{2CF541BC-4BBA-4F8B-9050-85DA54473F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772683" y="4329325"/>
                        <a:ext cx="731071" cy="1692900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D9B42C11-9812-496C-888E-0C33CF43B4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91792" y="4758361"/>
                        <a:ext cx="350180" cy="12638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" name="Group 104">
                      <a:extLst>
                        <a:ext uri="{FF2B5EF4-FFF2-40B4-BE49-F238E27FC236}">
                          <a16:creationId xmlns:a16="http://schemas.microsoft.com/office/drawing/2014/main" id="{9EC7C0D0-A905-4EFE-B985-6BAAC9411A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796950" y="2179890"/>
                      <a:ext cx="731071" cy="1326166"/>
                      <a:chOff x="-772683" y="4329325"/>
                      <a:chExt cx="731071" cy="1692900"/>
                    </a:xfrm>
                  </p:grpSpPr>
                  <p:sp>
                    <p:nvSpPr>
                      <p:cNvPr id="40" name="Rectangle: Top Corners Rounded 105">
                        <a:extLst>
                          <a:ext uri="{FF2B5EF4-FFF2-40B4-BE49-F238E27FC236}">
                            <a16:creationId xmlns:a16="http://schemas.microsoft.com/office/drawing/2014/main" id="{70689C2F-CC75-4D95-80FB-131F0962E0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772683" y="4329325"/>
                        <a:ext cx="731071" cy="1692900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Rectangle 40">
                        <a:extLst>
                          <a:ext uri="{FF2B5EF4-FFF2-40B4-BE49-F238E27FC236}">
                            <a16:creationId xmlns:a16="http://schemas.microsoft.com/office/drawing/2014/main" id="{FB112AF7-FA0A-4A21-92F4-CF01F37302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91792" y="4758361"/>
                        <a:ext cx="350180" cy="12638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" name="Group 204">
                      <a:extLst>
                        <a:ext uri="{FF2B5EF4-FFF2-40B4-BE49-F238E27FC236}">
                          <a16:creationId xmlns:a16="http://schemas.microsoft.com/office/drawing/2014/main" id="{44BC80F2-C8BF-4F48-88B4-158824A7D5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2344826"/>
                      <a:chOff x="9277830" y="1166736"/>
                      <a:chExt cx="424922" cy="2344826"/>
                    </a:xfrm>
                  </p:grpSpPr>
                  <p:grpSp>
                    <p:nvGrpSpPr>
                      <p:cNvPr id="34" name="Group 124">
                        <a:extLst>
                          <a:ext uri="{FF2B5EF4-FFF2-40B4-BE49-F238E27FC236}">
                            <a16:creationId xmlns:a16="http://schemas.microsoft.com/office/drawing/2014/main" id="{D3AFB1C2-BE00-468E-B71C-132F08E9FE9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277830" y="1497989"/>
                        <a:ext cx="424922" cy="2013573"/>
                        <a:chOff x="2507828" y="1767064"/>
                        <a:chExt cx="424922" cy="214763"/>
                      </a:xfrm>
                    </p:grpSpPr>
                    <p:sp>
                      <p:nvSpPr>
                        <p:cNvPr id="38" name="Rectangle 37">
                          <a:extLst>
                            <a:ext uri="{FF2B5EF4-FFF2-40B4-BE49-F238E27FC236}">
                              <a16:creationId xmlns:a16="http://schemas.microsoft.com/office/drawing/2014/main" id="{4FB83682-26CF-4E3A-B520-F7CF4DB701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8" y="1767065"/>
                          <a:ext cx="424922" cy="21476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" name="Rectangle 38">
                          <a:extLst>
                            <a:ext uri="{FF2B5EF4-FFF2-40B4-BE49-F238E27FC236}">
                              <a16:creationId xmlns:a16="http://schemas.microsoft.com/office/drawing/2014/main" id="{74239D85-0E3B-4BB4-AA07-A4C89294E6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09592" y="1767064"/>
                          <a:ext cx="223158" cy="214763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5" name="Group 130">
                        <a:extLst>
                          <a:ext uri="{FF2B5EF4-FFF2-40B4-BE49-F238E27FC236}">
                            <a16:creationId xmlns:a16="http://schemas.microsoft.com/office/drawing/2014/main" id="{4FE7488E-9C8F-4267-B617-54D23C01C79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277830" y="1166736"/>
                        <a:ext cx="424922" cy="407911"/>
                        <a:chOff x="2507828" y="1767064"/>
                        <a:chExt cx="424922" cy="268381"/>
                      </a:xfrm>
                    </p:grpSpPr>
                    <p:sp>
                      <p:nvSpPr>
                        <p:cNvPr id="36" name="Rectangle 35">
                          <a:extLst>
                            <a:ext uri="{FF2B5EF4-FFF2-40B4-BE49-F238E27FC236}">
                              <a16:creationId xmlns:a16="http://schemas.microsoft.com/office/drawing/2014/main" id="{2BFEF7EF-E5B1-401C-9AF0-220B3D403E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8" y="1767065"/>
                          <a:ext cx="424922" cy="26837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" name="Rectangle 36">
                          <a:extLst>
                            <a:ext uri="{FF2B5EF4-FFF2-40B4-BE49-F238E27FC236}">
                              <a16:creationId xmlns:a16="http://schemas.microsoft.com/office/drawing/2014/main" id="{DA22388E-FC09-494A-A097-D546DB28C4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09592" y="1767064"/>
                          <a:ext cx="223158" cy="268381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7F66D047-C227-4FDA-960C-D01DF395F2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2752" y="1757176"/>
                      <a:ext cx="1475089" cy="13716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3919CB45-1513-4230-B418-83C575FE54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66773" y="1780779"/>
                      <a:ext cx="91440" cy="53108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87594E32-7775-49E3-8999-64EAD7761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7203" y="1756226"/>
                      <a:ext cx="91440" cy="53108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9" name="Freeform: Shape 189">
                <a:extLst>
                  <a:ext uri="{FF2B5EF4-FFF2-40B4-BE49-F238E27FC236}">
                    <a16:creationId xmlns:a16="http://schemas.microsoft.com/office/drawing/2014/main" id="{C9BA76CC-4EC3-4DD4-90F0-902B763E4089}"/>
                  </a:ext>
                </a:extLst>
              </p:cNvPr>
              <p:cNvSpPr/>
              <p:nvPr/>
            </p:nvSpPr>
            <p:spPr>
              <a:xfrm>
                <a:off x="5454947" y="2496894"/>
                <a:ext cx="951630" cy="700538"/>
              </a:xfrm>
              <a:custGeom>
                <a:avLst/>
                <a:gdLst>
                  <a:gd name="connsiteX0" fmla="*/ 1869041 w 3738080"/>
                  <a:gd name="connsiteY0" fmla="*/ 1997576 h 2751770"/>
                  <a:gd name="connsiteX1" fmla="*/ 2246138 w 3738080"/>
                  <a:gd name="connsiteY1" fmla="*/ 2374673 h 2751770"/>
                  <a:gd name="connsiteX2" fmla="*/ 1869041 w 3738080"/>
                  <a:gd name="connsiteY2" fmla="*/ 2751770 h 2751770"/>
                  <a:gd name="connsiteX3" fmla="*/ 1491944 w 3738080"/>
                  <a:gd name="connsiteY3" fmla="*/ 2374673 h 2751770"/>
                  <a:gd name="connsiteX4" fmla="*/ 1869041 w 3738080"/>
                  <a:gd name="connsiteY4" fmla="*/ 1997576 h 2751770"/>
                  <a:gd name="connsiteX5" fmla="*/ 2788485 w 3738080"/>
                  <a:gd name="connsiteY5" fmla="*/ 1841061 h 2751770"/>
                  <a:gd name="connsiteX6" fmla="*/ 2632248 w 3738080"/>
                  <a:gd name="connsiteY6" fmla="*/ 1992174 h 2751770"/>
                  <a:gd name="connsiteX7" fmla="*/ 2624294 w 3738080"/>
                  <a:gd name="connsiteY7" fmla="*/ 1992174 h 2751770"/>
                  <a:gd name="connsiteX8" fmla="*/ 1858846 w 3738080"/>
                  <a:gd name="connsiteY8" fmla="*/ 1306247 h 2751770"/>
                  <a:gd name="connsiteX9" fmla="*/ 2645621 w 3738080"/>
                  <a:gd name="connsiteY9" fmla="*/ 1504218 h 2751770"/>
                  <a:gd name="connsiteX10" fmla="*/ 2795575 w 3738080"/>
                  <a:gd name="connsiteY10" fmla="*/ 1757331 h 2751770"/>
                  <a:gd name="connsiteX11" fmla="*/ 2539052 w 3738080"/>
                  <a:gd name="connsiteY11" fmla="*/ 1841672 h 2751770"/>
                  <a:gd name="connsiteX12" fmla="*/ 1353947 w 3738080"/>
                  <a:gd name="connsiteY12" fmla="*/ 1778974 h 2751770"/>
                  <a:gd name="connsiteX13" fmla="*/ 982333 w 3738080"/>
                  <a:gd name="connsiteY13" fmla="*/ 1780833 h 2751770"/>
                  <a:gd name="connsiteX14" fmla="*/ 966756 w 3738080"/>
                  <a:gd name="connsiteY14" fmla="*/ 1667407 h 2751770"/>
                  <a:gd name="connsiteX15" fmla="*/ 1217540 w 3738080"/>
                  <a:gd name="connsiteY15" fmla="*/ 1445700 h 2751770"/>
                  <a:gd name="connsiteX16" fmla="*/ 1858846 w 3738080"/>
                  <a:gd name="connsiteY16" fmla="*/ 1306247 h 2751770"/>
                  <a:gd name="connsiteX17" fmla="*/ 1828129 w 3738080"/>
                  <a:gd name="connsiteY17" fmla="*/ 650059 h 2751770"/>
                  <a:gd name="connsiteX18" fmla="*/ 3108200 w 3738080"/>
                  <a:gd name="connsiteY18" fmla="*/ 1008980 h 2751770"/>
                  <a:gd name="connsiteX19" fmla="*/ 3258155 w 3738080"/>
                  <a:gd name="connsiteY19" fmla="*/ 1319033 h 2751770"/>
                  <a:gd name="connsiteX20" fmla="*/ 2937692 w 3738080"/>
                  <a:gd name="connsiteY20" fmla="*/ 1304637 h 2751770"/>
                  <a:gd name="connsiteX21" fmla="*/ 763561 w 3738080"/>
                  <a:gd name="connsiteY21" fmla="*/ 1325535 h 2751770"/>
                  <a:gd name="connsiteX22" fmla="*/ 464412 w 3738080"/>
                  <a:gd name="connsiteY22" fmla="*/ 1278813 h 2751770"/>
                  <a:gd name="connsiteX23" fmla="*/ 450482 w 3738080"/>
                  <a:gd name="connsiteY23" fmla="*/ 1202928 h 2751770"/>
                  <a:gd name="connsiteX24" fmla="*/ 622892 w 3738080"/>
                  <a:gd name="connsiteY24" fmla="*/ 1008979 h 2751770"/>
                  <a:gd name="connsiteX25" fmla="*/ 1828129 w 3738080"/>
                  <a:gd name="connsiteY25" fmla="*/ 650059 h 2751770"/>
                  <a:gd name="connsiteX26" fmla="*/ 1764313 w 3738080"/>
                  <a:gd name="connsiteY26" fmla="*/ 591 h 2751770"/>
                  <a:gd name="connsiteX27" fmla="*/ 3559697 w 3738080"/>
                  <a:gd name="connsiteY27" fmla="*/ 547180 h 2751770"/>
                  <a:gd name="connsiteX28" fmla="*/ 3709650 w 3738080"/>
                  <a:gd name="connsiteY28" fmla="*/ 882310 h 2751770"/>
                  <a:gd name="connsiteX29" fmla="*/ 3367875 w 3738080"/>
                  <a:gd name="connsiteY29" fmla="*/ 834477 h 2751770"/>
                  <a:gd name="connsiteX30" fmla="*/ 318417 w 3738080"/>
                  <a:gd name="connsiteY30" fmla="*/ 884635 h 2751770"/>
                  <a:gd name="connsiteX31" fmla="*/ 19267 w 3738080"/>
                  <a:gd name="connsiteY31" fmla="*/ 846272 h 2751770"/>
                  <a:gd name="connsiteX32" fmla="*/ 275 w 3738080"/>
                  <a:gd name="connsiteY32" fmla="*/ 760137 h 2751770"/>
                  <a:gd name="connsiteX33" fmla="*/ 173484 w 3738080"/>
                  <a:gd name="connsiteY33" fmla="*/ 547180 h 2751770"/>
                  <a:gd name="connsiteX34" fmla="*/ 1764313 w 3738080"/>
                  <a:gd name="connsiteY34" fmla="*/ 591 h 2751770"/>
                  <a:gd name="connsiteX0" fmla="*/ 1869041 w 3738080"/>
                  <a:gd name="connsiteY0" fmla="*/ 1997576 h 2751770"/>
                  <a:gd name="connsiteX1" fmla="*/ 2246138 w 3738080"/>
                  <a:gd name="connsiteY1" fmla="*/ 2374673 h 2751770"/>
                  <a:gd name="connsiteX2" fmla="*/ 1869041 w 3738080"/>
                  <a:gd name="connsiteY2" fmla="*/ 2751770 h 2751770"/>
                  <a:gd name="connsiteX3" fmla="*/ 1491944 w 3738080"/>
                  <a:gd name="connsiteY3" fmla="*/ 2374673 h 2751770"/>
                  <a:gd name="connsiteX4" fmla="*/ 1869041 w 3738080"/>
                  <a:gd name="connsiteY4" fmla="*/ 1997576 h 2751770"/>
                  <a:gd name="connsiteX5" fmla="*/ 2624294 w 3738080"/>
                  <a:gd name="connsiteY5" fmla="*/ 1992174 h 2751770"/>
                  <a:gd name="connsiteX6" fmla="*/ 2632248 w 3738080"/>
                  <a:gd name="connsiteY6" fmla="*/ 1992174 h 2751770"/>
                  <a:gd name="connsiteX7" fmla="*/ 2624294 w 3738080"/>
                  <a:gd name="connsiteY7" fmla="*/ 1992174 h 2751770"/>
                  <a:gd name="connsiteX8" fmla="*/ 1858846 w 3738080"/>
                  <a:gd name="connsiteY8" fmla="*/ 1306247 h 2751770"/>
                  <a:gd name="connsiteX9" fmla="*/ 2645621 w 3738080"/>
                  <a:gd name="connsiteY9" fmla="*/ 1504218 h 2751770"/>
                  <a:gd name="connsiteX10" fmla="*/ 2795575 w 3738080"/>
                  <a:gd name="connsiteY10" fmla="*/ 1757331 h 2751770"/>
                  <a:gd name="connsiteX11" fmla="*/ 2539052 w 3738080"/>
                  <a:gd name="connsiteY11" fmla="*/ 1841672 h 2751770"/>
                  <a:gd name="connsiteX12" fmla="*/ 1353947 w 3738080"/>
                  <a:gd name="connsiteY12" fmla="*/ 1778974 h 2751770"/>
                  <a:gd name="connsiteX13" fmla="*/ 982333 w 3738080"/>
                  <a:gd name="connsiteY13" fmla="*/ 1780833 h 2751770"/>
                  <a:gd name="connsiteX14" fmla="*/ 966756 w 3738080"/>
                  <a:gd name="connsiteY14" fmla="*/ 1667407 h 2751770"/>
                  <a:gd name="connsiteX15" fmla="*/ 1217540 w 3738080"/>
                  <a:gd name="connsiteY15" fmla="*/ 1445700 h 2751770"/>
                  <a:gd name="connsiteX16" fmla="*/ 1858846 w 3738080"/>
                  <a:gd name="connsiteY16" fmla="*/ 1306247 h 2751770"/>
                  <a:gd name="connsiteX17" fmla="*/ 1828129 w 3738080"/>
                  <a:gd name="connsiteY17" fmla="*/ 650059 h 2751770"/>
                  <a:gd name="connsiteX18" fmla="*/ 3108200 w 3738080"/>
                  <a:gd name="connsiteY18" fmla="*/ 1008980 h 2751770"/>
                  <a:gd name="connsiteX19" fmla="*/ 3258155 w 3738080"/>
                  <a:gd name="connsiteY19" fmla="*/ 1319033 h 2751770"/>
                  <a:gd name="connsiteX20" fmla="*/ 2937692 w 3738080"/>
                  <a:gd name="connsiteY20" fmla="*/ 1304637 h 2751770"/>
                  <a:gd name="connsiteX21" fmla="*/ 763561 w 3738080"/>
                  <a:gd name="connsiteY21" fmla="*/ 1325535 h 2751770"/>
                  <a:gd name="connsiteX22" fmla="*/ 464412 w 3738080"/>
                  <a:gd name="connsiteY22" fmla="*/ 1278813 h 2751770"/>
                  <a:gd name="connsiteX23" fmla="*/ 450482 w 3738080"/>
                  <a:gd name="connsiteY23" fmla="*/ 1202928 h 2751770"/>
                  <a:gd name="connsiteX24" fmla="*/ 622892 w 3738080"/>
                  <a:gd name="connsiteY24" fmla="*/ 1008979 h 2751770"/>
                  <a:gd name="connsiteX25" fmla="*/ 1828129 w 3738080"/>
                  <a:gd name="connsiteY25" fmla="*/ 650059 h 2751770"/>
                  <a:gd name="connsiteX26" fmla="*/ 1764313 w 3738080"/>
                  <a:gd name="connsiteY26" fmla="*/ 591 h 2751770"/>
                  <a:gd name="connsiteX27" fmla="*/ 3559697 w 3738080"/>
                  <a:gd name="connsiteY27" fmla="*/ 547180 h 2751770"/>
                  <a:gd name="connsiteX28" fmla="*/ 3709650 w 3738080"/>
                  <a:gd name="connsiteY28" fmla="*/ 882310 h 2751770"/>
                  <a:gd name="connsiteX29" fmla="*/ 3367875 w 3738080"/>
                  <a:gd name="connsiteY29" fmla="*/ 834477 h 2751770"/>
                  <a:gd name="connsiteX30" fmla="*/ 318417 w 3738080"/>
                  <a:gd name="connsiteY30" fmla="*/ 884635 h 2751770"/>
                  <a:gd name="connsiteX31" fmla="*/ 19267 w 3738080"/>
                  <a:gd name="connsiteY31" fmla="*/ 846272 h 2751770"/>
                  <a:gd name="connsiteX32" fmla="*/ 275 w 3738080"/>
                  <a:gd name="connsiteY32" fmla="*/ 760137 h 2751770"/>
                  <a:gd name="connsiteX33" fmla="*/ 173484 w 3738080"/>
                  <a:gd name="connsiteY33" fmla="*/ 547180 h 2751770"/>
                  <a:gd name="connsiteX34" fmla="*/ 1764313 w 3738080"/>
                  <a:gd name="connsiteY34" fmla="*/ 591 h 2751770"/>
                  <a:gd name="connsiteX0" fmla="*/ 1869041 w 3738080"/>
                  <a:gd name="connsiteY0" fmla="*/ 1997576 h 2751770"/>
                  <a:gd name="connsiteX1" fmla="*/ 2246138 w 3738080"/>
                  <a:gd name="connsiteY1" fmla="*/ 2374673 h 2751770"/>
                  <a:gd name="connsiteX2" fmla="*/ 1869041 w 3738080"/>
                  <a:gd name="connsiteY2" fmla="*/ 2751770 h 2751770"/>
                  <a:gd name="connsiteX3" fmla="*/ 1491944 w 3738080"/>
                  <a:gd name="connsiteY3" fmla="*/ 2374673 h 2751770"/>
                  <a:gd name="connsiteX4" fmla="*/ 1869041 w 3738080"/>
                  <a:gd name="connsiteY4" fmla="*/ 1997576 h 2751770"/>
                  <a:gd name="connsiteX5" fmla="*/ 1858846 w 3738080"/>
                  <a:gd name="connsiteY5" fmla="*/ 1306247 h 2751770"/>
                  <a:gd name="connsiteX6" fmla="*/ 2645621 w 3738080"/>
                  <a:gd name="connsiteY6" fmla="*/ 1504218 h 2751770"/>
                  <a:gd name="connsiteX7" fmla="*/ 2795575 w 3738080"/>
                  <a:gd name="connsiteY7" fmla="*/ 1757331 h 2751770"/>
                  <a:gd name="connsiteX8" fmla="*/ 2539052 w 3738080"/>
                  <a:gd name="connsiteY8" fmla="*/ 1841672 h 2751770"/>
                  <a:gd name="connsiteX9" fmla="*/ 1353947 w 3738080"/>
                  <a:gd name="connsiteY9" fmla="*/ 1778974 h 2751770"/>
                  <a:gd name="connsiteX10" fmla="*/ 982333 w 3738080"/>
                  <a:gd name="connsiteY10" fmla="*/ 1780833 h 2751770"/>
                  <a:gd name="connsiteX11" fmla="*/ 966756 w 3738080"/>
                  <a:gd name="connsiteY11" fmla="*/ 1667407 h 2751770"/>
                  <a:gd name="connsiteX12" fmla="*/ 1217540 w 3738080"/>
                  <a:gd name="connsiteY12" fmla="*/ 1445700 h 2751770"/>
                  <a:gd name="connsiteX13" fmla="*/ 1858846 w 3738080"/>
                  <a:gd name="connsiteY13" fmla="*/ 1306247 h 2751770"/>
                  <a:gd name="connsiteX14" fmla="*/ 1828129 w 3738080"/>
                  <a:gd name="connsiteY14" fmla="*/ 650059 h 2751770"/>
                  <a:gd name="connsiteX15" fmla="*/ 3108200 w 3738080"/>
                  <a:gd name="connsiteY15" fmla="*/ 1008980 h 2751770"/>
                  <a:gd name="connsiteX16" fmla="*/ 3258155 w 3738080"/>
                  <a:gd name="connsiteY16" fmla="*/ 1319033 h 2751770"/>
                  <a:gd name="connsiteX17" fmla="*/ 2937692 w 3738080"/>
                  <a:gd name="connsiteY17" fmla="*/ 1304637 h 2751770"/>
                  <a:gd name="connsiteX18" fmla="*/ 763561 w 3738080"/>
                  <a:gd name="connsiteY18" fmla="*/ 1325535 h 2751770"/>
                  <a:gd name="connsiteX19" fmla="*/ 464412 w 3738080"/>
                  <a:gd name="connsiteY19" fmla="*/ 1278813 h 2751770"/>
                  <a:gd name="connsiteX20" fmla="*/ 450482 w 3738080"/>
                  <a:gd name="connsiteY20" fmla="*/ 1202928 h 2751770"/>
                  <a:gd name="connsiteX21" fmla="*/ 622892 w 3738080"/>
                  <a:gd name="connsiteY21" fmla="*/ 1008979 h 2751770"/>
                  <a:gd name="connsiteX22" fmla="*/ 1828129 w 3738080"/>
                  <a:gd name="connsiteY22" fmla="*/ 650059 h 2751770"/>
                  <a:gd name="connsiteX23" fmla="*/ 1764313 w 3738080"/>
                  <a:gd name="connsiteY23" fmla="*/ 591 h 2751770"/>
                  <a:gd name="connsiteX24" fmla="*/ 3559697 w 3738080"/>
                  <a:gd name="connsiteY24" fmla="*/ 547180 h 2751770"/>
                  <a:gd name="connsiteX25" fmla="*/ 3709650 w 3738080"/>
                  <a:gd name="connsiteY25" fmla="*/ 882310 h 2751770"/>
                  <a:gd name="connsiteX26" fmla="*/ 3367875 w 3738080"/>
                  <a:gd name="connsiteY26" fmla="*/ 834477 h 2751770"/>
                  <a:gd name="connsiteX27" fmla="*/ 318417 w 3738080"/>
                  <a:gd name="connsiteY27" fmla="*/ 884635 h 2751770"/>
                  <a:gd name="connsiteX28" fmla="*/ 19267 w 3738080"/>
                  <a:gd name="connsiteY28" fmla="*/ 846272 h 2751770"/>
                  <a:gd name="connsiteX29" fmla="*/ 275 w 3738080"/>
                  <a:gd name="connsiteY29" fmla="*/ 760137 h 2751770"/>
                  <a:gd name="connsiteX30" fmla="*/ 173484 w 3738080"/>
                  <a:gd name="connsiteY30" fmla="*/ 547180 h 2751770"/>
                  <a:gd name="connsiteX31" fmla="*/ 1764313 w 3738080"/>
                  <a:gd name="connsiteY31" fmla="*/ 591 h 275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38080" h="2751770">
                    <a:moveTo>
                      <a:pt x="1869041" y="1997576"/>
                    </a:moveTo>
                    <a:cubicBezTo>
                      <a:pt x="2077306" y="1997576"/>
                      <a:pt x="2246138" y="2166408"/>
                      <a:pt x="2246138" y="2374673"/>
                    </a:cubicBezTo>
                    <a:cubicBezTo>
                      <a:pt x="2246138" y="2582938"/>
                      <a:pt x="2077306" y="2751770"/>
                      <a:pt x="1869041" y="2751770"/>
                    </a:cubicBezTo>
                    <a:cubicBezTo>
                      <a:pt x="1660776" y="2751770"/>
                      <a:pt x="1491944" y="2582938"/>
                      <a:pt x="1491944" y="2374673"/>
                    </a:cubicBezTo>
                    <a:cubicBezTo>
                      <a:pt x="1491944" y="2166408"/>
                      <a:pt x="1660776" y="1997576"/>
                      <a:pt x="1869041" y="1997576"/>
                    </a:cubicBezTo>
                    <a:close/>
                    <a:moveTo>
                      <a:pt x="1858846" y="1306247"/>
                    </a:moveTo>
                    <a:cubicBezTo>
                      <a:pt x="2165924" y="1301758"/>
                      <a:pt x="2404940" y="1399722"/>
                      <a:pt x="2645621" y="1504218"/>
                    </a:cubicBezTo>
                    <a:cubicBezTo>
                      <a:pt x="2813424" y="1597955"/>
                      <a:pt x="2823993" y="1678797"/>
                      <a:pt x="2795575" y="1757331"/>
                    </a:cubicBezTo>
                    <a:cubicBezTo>
                      <a:pt x="2761471" y="1842158"/>
                      <a:pt x="2685239" y="1908552"/>
                      <a:pt x="2539052" y="1841672"/>
                    </a:cubicBezTo>
                    <a:cubicBezTo>
                      <a:pt x="2347207" y="1684231"/>
                      <a:pt x="1733351" y="1556050"/>
                      <a:pt x="1353947" y="1778974"/>
                    </a:cubicBezTo>
                    <a:cubicBezTo>
                      <a:pt x="1250080" y="1855218"/>
                      <a:pt x="1037749" y="1915097"/>
                      <a:pt x="982333" y="1780833"/>
                    </a:cubicBezTo>
                    <a:cubicBezTo>
                      <a:pt x="968480" y="1736637"/>
                      <a:pt x="963386" y="1699601"/>
                      <a:pt x="966756" y="1667407"/>
                    </a:cubicBezTo>
                    <a:cubicBezTo>
                      <a:pt x="976866" y="1570822"/>
                      <a:pt x="1063141" y="1517802"/>
                      <a:pt x="1217540" y="1445700"/>
                    </a:cubicBezTo>
                    <a:cubicBezTo>
                      <a:pt x="1465851" y="1348519"/>
                      <a:pt x="1674601" y="1308942"/>
                      <a:pt x="1858846" y="1306247"/>
                    </a:cubicBezTo>
                    <a:close/>
                    <a:moveTo>
                      <a:pt x="1828129" y="650059"/>
                    </a:moveTo>
                    <a:cubicBezTo>
                      <a:pt x="2445754" y="646836"/>
                      <a:pt x="2937662" y="894034"/>
                      <a:pt x="3108200" y="1008980"/>
                    </a:cubicBezTo>
                    <a:cubicBezTo>
                      <a:pt x="3228810" y="1075858"/>
                      <a:pt x="3343409" y="1171509"/>
                      <a:pt x="3258155" y="1319033"/>
                    </a:cubicBezTo>
                    <a:cubicBezTo>
                      <a:pt x="3134282" y="1435449"/>
                      <a:pt x="3057301" y="1393031"/>
                      <a:pt x="2937692" y="1304637"/>
                    </a:cubicBezTo>
                    <a:cubicBezTo>
                      <a:pt x="2647778" y="1191783"/>
                      <a:pt x="2008321" y="619142"/>
                      <a:pt x="763561" y="1325535"/>
                    </a:cubicBezTo>
                    <a:cubicBezTo>
                      <a:pt x="621636" y="1425852"/>
                      <a:pt x="511304" y="1376178"/>
                      <a:pt x="464412" y="1278813"/>
                    </a:cubicBezTo>
                    <a:cubicBezTo>
                      <a:pt x="452398" y="1252494"/>
                      <a:pt x="448110" y="1227223"/>
                      <a:pt x="450482" y="1202928"/>
                    </a:cubicBezTo>
                    <a:cubicBezTo>
                      <a:pt x="457599" y="1130049"/>
                      <a:pt x="524660" y="1065987"/>
                      <a:pt x="622892" y="1008979"/>
                    </a:cubicBezTo>
                    <a:cubicBezTo>
                      <a:pt x="1041721" y="744082"/>
                      <a:pt x="1457554" y="651995"/>
                      <a:pt x="1828129" y="650059"/>
                    </a:cubicBezTo>
                    <a:close/>
                    <a:moveTo>
                      <a:pt x="1764313" y="591"/>
                    </a:moveTo>
                    <a:cubicBezTo>
                      <a:pt x="2430887" y="-13278"/>
                      <a:pt x="3056659" y="218017"/>
                      <a:pt x="3559697" y="547180"/>
                    </a:cubicBezTo>
                    <a:cubicBezTo>
                      <a:pt x="3671781" y="597338"/>
                      <a:pt x="3794905" y="759863"/>
                      <a:pt x="3709650" y="882310"/>
                    </a:cubicBezTo>
                    <a:cubicBezTo>
                      <a:pt x="3594303" y="984791"/>
                      <a:pt x="3449118" y="907547"/>
                      <a:pt x="3367875" y="834477"/>
                    </a:cubicBezTo>
                    <a:cubicBezTo>
                      <a:pt x="3193985" y="725799"/>
                      <a:pt x="1920315" y="-235561"/>
                      <a:pt x="318417" y="884635"/>
                    </a:cubicBezTo>
                    <a:cubicBezTo>
                      <a:pt x="189280" y="993311"/>
                      <a:pt x="70419" y="922739"/>
                      <a:pt x="19267" y="846272"/>
                    </a:cubicBezTo>
                    <a:cubicBezTo>
                      <a:pt x="4410" y="817516"/>
                      <a:pt x="-1388" y="788500"/>
                      <a:pt x="275" y="760137"/>
                    </a:cubicBezTo>
                    <a:cubicBezTo>
                      <a:pt x="5260" y="675044"/>
                      <a:pt x="77384" y="595829"/>
                      <a:pt x="173484" y="547180"/>
                    </a:cubicBezTo>
                    <a:cubicBezTo>
                      <a:pt x="702741" y="170471"/>
                      <a:pt x="1245868" y="11376"/>
                      <a:pt x="1764313" y="5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108">
                <a:extLst>
                  <a:ext uri="{FF2B5EF4-FFF2-40B4-BE49-F238E27FC236}">
                    <a16:creationId xmlns:a16="http://schemas.microsoft.com/office/drawing/2014/main" id="{6A02011B-41CE-4E20-9214-001F7D847E12}"/>
                  </a:ext>
                </a:extLst>
              </p:cNvPr>
              <p:cNvSpPr/>
              <p:nvPr/>
            </p:nvSpPr>
            <p:spPr>
              <a:xfrm>
                <a:off x="983622" y="3197432"/>
                <a:ext cx="501857" cy="554554"/>
              </a:xfrm>
              <a:custGeom>
                <a:avLst/>
                <a:gdLst/>
                <a:ahLst/>
                <a:cxnLst/>
                <a:rect l="l" t="t" r="r" b="b"/>
                <a:pathLst>
                  <a:path w="341005" h="376812">
                    <a:moveTo>
                      <a:pt x="179590" y="105941"/>
                    </a:moveTo>
                    <a:cubicBezTo>
                      <a:pt x="189466" y="103284"/>
                      <a:pt x="200229" y="106383"/>
                      <a:pt x="207502" y="113978"/>
                    </a:cubicBezTo>
                    <a:lnTo>
                      <a:pt x="205155" y="116193"/>
                    </a:lnTo>
                    <a:cubicBezTo>
                      <a:pt x="198727" y="109493"/>
                      <a:pt x="189244" y="106732"/>
                      <a:pt x="180543" y="109027"/>
                    </a:cubicBezTo>
                    <a:cubicBezTo>
                      <a:pt x="171284" y="111470"/>
                      <a:pt x="164597" y="119184"/>
                      <a:pt x="163491" y="128699"/>
                    </a:cubicBezTo>
                    <a:lnTo>
                      <a:pt x="160301" y="128192"/>
                    </a:lnTo>
                    <a:cubicBezTo>
                      <a:pt x="160626" y="125509"/>
                      <a:pt x="161343" y="122953"/>
                      <a:pt x="162397" y="120583"/>
                    </a:cubicBezTo>
                    <a:cubicBezTo>
                      <a:pt x="163188" y="118806"/>
                      <a:pt x="164168" y="117134"/>
                      <a:pt x="165317" y="115593"/>
                    </a:cubicBezTo>
                    <a:close/>
                    <a:moveTo>
                      <a:pt x="184774" y="76800"/>
                    </a:moveTo>
                    <a:cubicBezTo>
                      <a:pt x="189722" y="75892"/>
                      <a:pt x="194950" y="76276"/>
                      <a:pt x="199898" y="78055"/>
                    </a:cubicBezTo>
                    <a:lnTo>
                      <a:pt x="198784" y="81085"/>
                    </a:lnTo>
                    <a:cubicBezTo>
                      <a:pt x="190044" y="77951"/>
                      <a:pt x="180324" y="79705"/>
                      <a:pt x="173557" y="85636"/>
                    </a:cubicBezTo>
                    <a:cubicBezTo>
                      <a:pt x="166357" y="91948"/>
                      <a:pt x="163808" y="101834"/>
                      <a:pt x="167057" y="110845"/>
                    </a:cubicBezTo>
                    <a:lnTo>
                      <a:pt x="163976" y="111813"/>
                    </a:lnTo>
                    <a:cubicBezTo>
                      <a:pt x="161264" y="104174"/>
                      <a:pt x="162206" y="95982"/>
                      <a:pt x="166259" y="89343"/>
                    </a:cubicBezTo>
                    <a:lnTo>
                      <a:pt x="171329" y="83298"/>
                    </a:lnTo>
                    <a:cubicBezTo>
                      <a:pt x="175158" y="79908"/>
                      <a:pt x="179826" y="77708"/>
                      <a:pt x="184774" y="76800"/>
                    </a:cubicBezTo>
                    <a:close/>
                    <a:moveTo>
                      <a:pt x="179076" y="24908"/>
                    </a:moveTo>
                    <a:cubicBezTo>
                      <a:pt x="173882" y="25821"/>
                      <a:pt x="169065" y="28595"/>
                      <a:pt x="165693" y="33023"/>
                    </a:cubicBezTo>
                    <a:lnTo>
                      <a:pt x="165081" y="32645"/>
                    </a:lnTo>
                    <a:lnTo>
                      <a:pt x="164343" y="33841"/>
                    </a:lnTo>
                    <a:lnTo>
                      <a:pt x="159156" y="28989"/>
                    </a:lnTo>
                    <a:cubicBezTo>
                      <a:pt x="147650" y="21890"/>
                      <a:pt x="132568" y="25462"/>
                      <a:pt x="125468" y="36968"/>
                    </a:cubicBezTo>
                    <a:cubicBezTo>
                      <a:pt x="125028" y="37682"/>
                      <a:pt x="124628" y="38410"/>
                      <a:pt x="124607" y="39302"/>
                    </a:cubicBezTo>
                    <a:cubicBezTo>
                      <a:pt x="121192" y="53871"/>
                      <a:pt x="126621" y="67918"/>
                      <a:pt x="137512" y="72288"/>
                    </a:cubicBezTo>
                    <a:lnTo>
                      <a:pt x="136408" y="75373"/>
                    </a:lnTo>
                    <a:cubicBezTo>
                      <a:pt x="125065" y="70889"/>
                      <a:pt x="118824" y="57470"/>
                      <a:pt x="120792" y="42874"/>
                    </a:cubicBezTo>
                    <a:cubicBezTo>
                      <a:pt x="110219" y="38045"/>
                      <a:pt x="97555" y="41998"/>
                      <a:pt x="91229" y="52250"/>
                    </a:cubicBezTo>
                    <a:cubicBezTo>
                      <a:pt x="86215" y="60377"/>
                      <a:pt x="87164" y="68019"/>
                      <a:pt x="90995" y="75559"/>
                    </a:cubicBezTo>
                    <a:cubicBezTo>
                      <a:pt x="88405" y="77546"/>
                      <a:pt x="86197" y="80074"/>
                      <a:pt x="84391" y="83001"/>
                    </a:cubicBezTo>
                    <a:cubicBezTo>
                      <a:pt x="75261" y="97799"/>
                      <a:pt x="79855" y="117197"/>
                      <a:pt x="94653" y="126328"/>
                    </a:cubicBezTo>
                    <a:cubicBezTo>
                      <a:pt x="99603" y="129383"/>
                      <a:pt x="105068" y="130901"/>
                      <a:pt x="110449" y="130283"/>
                    </a:cubicBezTo>
                    <a:cubicBezTo>
                      <a:pt x="111461" y="121556"/>
                      <a:pt x="114239" y="112980"/>
                      <a:pt x="118788" y="105103"/>
                    </a:cubicBezTo>
                    <a:lnTo>
                      <a:pt x="122060" y="106993"/>
                    </a:lnTo>
                    <a:cubicBezTo>
                      <a:pt x="117549" y="114804"/>
                      <a:pt x="114885" y="123345"/>
                      <a:pt x="114602" y="132066"/>
                    </a:cubicBezTo>
                    <a:cubicBezTo>
                      <a:pt x="118189" y="142541"/>
                      <a:pt x="127538" y="149533"/>
                      <a:pt x="138054" y="150704"/>
                    </a:cubicBezTo>
                    <a:lnTo>
                      <a:pt x="138622" y="157584"/>
                    </a:lnTo>
                    <a:cubicBezTo>
                      <a:pt x="141809" y="168599"/>
                      <a:pt x="152592" y="175355"/>
                      <a:pt x="163536" y="173320"/>
                    </a:cubicBezTo>
                    <a:lnTo>
                      <a:pt x="163736" y="174011"/>
                    </a:lnTo>
                    <a:lnTo>
                      <a:pt x="165086" y="173621"/>
                    </a:lnTo>
                    <a:lnTo>
                      <a:pt x="165671" y="180699"/>
                    </a:lnTo>
                    <a:cubicBezTo>
                      <a:pt x="169429" y="193686"/>
                      <a:pt x="183003" y="201168"/>
                      <a:pt x="195990" y="197411"/>
                    </a:cubicBezTo>
                    <a:cubicBezTo>
                      <a:pt x="196796" y="197178"/>
                      <a:pt x="197581" y="196907"/>
                      <a:pt x="198196" y="196260"/>
                    </a:cubicBezTo>
                    <a:cubicBezTo>
                      <a:pt x="209934" y="188156"/>
                      <a:pt x="215400" y="175007"/>
                      <a:pt x="211155" y="164763"/>
                    </a:cubicBezTo>
                    <a:cubicBezTo>
                      <a:pt x="205121" y="170199"/>
                      <a:pt x="196738" y="172687"/>
                      <a:pt x="188343" y="171472"/>
                    </a:cubicBezTo>
                    <a:lnTo>
                      <a:pt x="188829" y="168281"/>
                    </a:lnTo>
                    <a:cubicBezTo>
                      <a:pt x="198020" y="169602"/>
                      <a:pt x="207192" y="165939"/>
                      <a:pt x="212635" y="158774"/>
                    </a:cubicBezTo>
                    <a:cubicBezTo>
                      <a:pt x="218427" y="151149"/>
                      <a:pt x="218946" y="140953"/>
                      <a:pt x="213960" y="132774"/>
                    </a:cubicBezTo>
                    <a:lnTo>
                      <a:pt x="216785" y="131210"/>
                    </a:lnTo>
                    <a:cubicBezTo>
                      <a:pt x="222366" y="140465"/>
                      <a:pt x="221779" y="151983"/>
                      <a:pt x="215286" y="160619"/>
                    </a:cubicBezTo>
                    <a:lnTo>
                      <a:pt x="213805" y="162105"/>
                    </a:lnTo>
                    <a:cubicBezTo>
                      <a:pt x="218946" y="172938"/>
                      <a:pt x="214526" y="186813"/>
                      <a:pt x="203421" y="196175"/>
                    </a:cubicBezTo>
                    <a:cubicBezTo>
                      <a:pt x="208012" y="206854"/>
                      <a:pt x="220050" y="212429"/>
                      <a:pt x="231622" y="209082"/>
                    </a:cubicBezTo>
                    <a:cubicBezTo>
                      <a:pt x="239377" y="206838"/>
                      <a:pt x="243741" y="201989"/>
                      <a:pt x="246092" y="195539"/>
                    </a:cubicBezTo>
                    <a:cubicBezTo>
                      <a:pt x="255042" y="199507"/>
                      <a:pt x="265290" y="198199"/>
                      <a:pt x="272958" y="192601"/>
                    </a:cubicBezTo>
                    <a:lnTo>
                      <a:pt x="276795" y="193971"/>
                    </a:lnTo>
                    <a:cubicBezTo>
                      <a:pt x="289009" y="194016"/>
                      <a:pt x="298363" y="193248"/>
                      <a:pt x="304258" y="183694"/>
                    </a:cubicBezTo>
                    <a:cubicBezTo>
                      <a:pt x="309343" y="175453"/>
                      <a:pt x="308953" y="165378"/>
                      <a:pt x="303795" y="157923"/>
                    </a:cubicBezTo>
                    <a:cubicBezTo>
                      <a:pt x="298315" y="164420"/>
                      <a:pt x="291041" y="168177"/>
                      <a:pt x="283702" y="168174"/>
                    </a:cubicBezTo>
                    <a:lnTo>
                      <a:pt x="283555" y="164527"/>
                    </a:lnTo>
                    <a:cubicBezTo>
                      <a:pt x="293404" y="164978"/>
                      <a:pt x="303289" y="157339"/>
                      <a:pt x="308110" y="145450"/>
                    </a:cubicBezTo>
                    <a:cubicBezTo>
                      <a:pt x="311022" y="136198"/>
                      <a:pt x="308752" y="126109"/>
                      <a:pt x="302169" y="119023"/>
                    </a:cubicBezTo>
                    <a:cubicBezTo>
                      <a:pt x="296249" y="127191"/>
                      <a:pt x="286098" y="131525"/>
                      <a:pt x="275782" y="130309"/>
                    </a:cubicBezTo>
                    <a:lnTo>
                      <a:pt x="276183" y="127106"/>
                    </a:lnTo>
                    <a:cubicBezTo>
                      <a:pt x="285405" y="128184"/>
                      <a:pt x="294478" y="124281"/>
                      <a:pt x="299730" y="116974"/>
                    </a:cubicBezTo>
                    <a:lnTo>
                      <a:pt x="300207" y="116045"/>
                    </a:lnTo>
                    <a:cubicBezTo>
                      <a:pt x="300079" y="107222"/>
                      <a:pt x="295342" y="98867"/>
                      <a:pt x="287259" y="93880"/>
                    </a:cubicBezTo>
                    <a:cubicBezTo>
                      <a:pt x="284295" y="92051"/>
                      <a:pt x="281129" y="90828"/>
                      <a:pt x="277855" y="90561"/>
                    </a:cubicBezTo>
                    <a:cubicBezTo>
                      <a:pt x="271916" y="104194"/>
                      <a:pt x="259881" y="112708"/>
                      <a:pt x="248172" y="111695"/>
                    </a:cubicBezTo>
                    <a:cubicBezTo>
                      <a:pt x="248002" y="114741"/>
                      <a:pt x="246936" y="117719"/>
                      <a:pt x="245089" y="120348"/>
                    </a:cubicBezTo>
                    <a:cubicBezTo>
                      <a:pt x="241307" y="125729"/>
                      <a:pt x="234825" y="128827"/>
                      <a:pt x="228007" y="128511"/>
                    </a:cubicBezTo>
                    <a:lnTo>
                      <a:pt x="228158" y="125380"/>
                    </a:lnTo>
                    <a:cubicBezTo>
                      <a:pt x="233848" y="125642"/>
                      <a:pt x="239262" y="123097"/>
                      <a:pt x="242439" y="118667"/>
                    </a:cubicBezTo>
                    <a:cubicBezTo>
                      <a:pt x="244071" y="116391"/>
                      <a:pt x="244987" y="113796"/>
                      <a:pt x="245116" y="111152"/>
                    </a:cubicBezTo>
                    <a:lnTo>
                      <a:pt x="243716" y="110904"/>
                    </a:lnTo>
                    <a:lnTo>
                      <a:pt x="244539" y="108155"/>
                    </a:lnTo>
                    <a:cubicBezTo>
                      <a:pt x="244792" y="106166"/>
                      <a:pt x="244131" y="104285"/>
                      <a:pt x="243078" y="102544"/>
                    </a:cubicBezTo>
                    <a:cubicBezTo>
                      <a:pt x="240257" y="97875"/>
                      <a:pt x="235048" y="94922"/>
                      <a:pt x="229344" y="94755"/>
                    </a:cubicBezTo>
                    <a:lnTo>
                      <a:pt x="229436" y="91621"/>
                    </a:lnTo>
                    <a:cubicBezTo>
                      <a:pt x="236268" y="91821"/>
                      <a:pt x="242499" y="95409"/>
                      <a:pt x="245850" y="101072"/>
                    </a:cubicBezTo>
                    <a:cubicBezTo>
                      <a:pt x="247129" y="103235"/>
                      <a:pt x="247915" y="105575"/>
                      <a:pt x="248037" y="107973"/>
                    </a:cubicBezTo>
                    <a:cubicBezTo>
                      <a:pt x="258268" y="109553"/>
                      <a:pt x="268981" y="102051"/>
                      <a:pt x="274232" y="89778"/>
                    </a:cubicBezTo>
                    <a:cubicBezTo>
                      <a:pt x="278708" y="77339"/>
                      <a:pt x="274020" y="63056"/>
                      <a:pt x="262316" y="55834"/>
                    </a:cubicBezTo>
                    <a:cubicBezTo>
                      <a:pt x="257734" y="53007"/>
                      <a:pt x="252666" y="51626"/>
                      <a:pt x="247691" y="52231"/>
                    </a:cubicBezTo>
                    <a:cubicBezTo>
                      <a:pt x="248705" y="60913"/>
                      <a:pt x="245967" y="69020"/>
                      <a:pt x="239739" y="74185"/>
                    </a:cubicBezTo>
                    <a:lnTo>
                      <a:pt x="237649" y="71664"/>
                    </a:lnTo>
                    <a:cubicBezTo>
                      <a:pt x="244579" y="65918"/>
                      <a:pt x="246481" y="55888"/>
                      <a:pt x="243151" y="45920"/>
                    </a:cubicBezTo>
                    <a:cubicBezTo>
                      <a:pt x="241194" y="40124"/>
                      <a:pt x="237183" y="35004"/>
                      <a:pt x="231542" y="31523"/>
                    </a:cubicBezTo>
                    <a:cubicBezTo>
                      <a:pt x="221392" y="25261"/>
                      <a:pt x="208864" y="26095"/>
                      <a:pt x="199763" y="32668"/>
                    </a:cubicBezTo>
                    <a:lnTo>
                      <a:pt x="194721" y="27952"/>
                    </a:lnTo>
                    <a:cubicBezTo>
                      <a:pt x="189842" y="24941"/>
                      <a:pt x="184271" y="23995"/>
                      <a:pt x="179076" y="24908"/>
                    </a:cubicBezTo>
                    <a:close/>
                    <a:moveTo>
                      <a:pt x="190632" y="62"/>
                    </a:moveTo>
                    <a:cubicBezTo>
                      <a:pt x="300121" y="2329"/>
                      <a:pt x="391248" y="125645"/>
                      <a:pt x="309641" y="225160"/>
                    </a:cubicBezTo>
                    <a:cubicBezTo>
                      <a:pt x="282892" y="251229"/>
                      <a:pt x="279266" y="288859"/>
                      <a:pt x="302841" y="374772"/>
                    </a:cubicBezTo>
                    <a:lnTo>
                      <a:pt x="121266" y="376812"/>
                    </a:lnTo>
                    <a:lnTo>
                      <a:pt x="109025" y="322355"/>
                    </a:lnTo>
                    <a:cubicBezTo>
                      <a:pt x="76580" y="333165"/>
                      <a:pt x="40716" y="329924"/>
                      <a:pt x="28778" y="318327"/>
                    </a:cubicBezTo>
                    <a:cubicBezTo>
                      <a:pt x="22923" y="311868"/>
                      <a:pt x="25422" y="291738"/>
                      <a:pt x="32859" y="276164"/>
                    </a:cubicBezTo>
                    <a:cubicBezTo>
                      <a:pt x="35235" y="270344"/>
                      <a:pt x="23179" y="268321"/>
                      <a:pt x="20618" y="259843"/>
                    </a:cubicBezTo>
                    <a:cubicBezTo>
                      <a:pt x="19440" y="251965"/>
                      <a:pt x="27377" y="251682"/>
                      <a:pt x="30757" y="247602"/>
                    </a:cubicBezTo>
                    <a:lnTo>
                      <a:pt x="18516" y="238938"/>
                    </a:lnTo>
                    <a:cubicBezTo>
                      <a:pt x="12669" y="232923"/>
                      <a:pt x="25811" y="221592"/>
                      <a:pt x="29458" y="212919"/>
                    </a:cubicBezTo>
                    <a:cubicBezTo>
                      <a:pt x="16679" y="208924"/>
                      <a:pt x="7006" y="203466"/>
                      <a:pt x="307" y="196983"/>
                    </a:cubicBezTo>
                    <a:cubicBezTo>
                      <a:pt x="-2572" y="186228"/>
                      <a:pt x="15339" y="171234"/>
                      <a:pt x="31089" y="151672"/>
                    </a:cubicBezTo>
                    <a:cubicBezTo>
                      <a:pt x="47602" y="132201"/>
                      <a:pt x="33821" y="117353"/>
                      <a:pt x="46470" y="75544"/>
                    </a:cubicBezTo>
                    <a:cubicBezTo>
                      <a:pt x="66559" y="23813"/>
                      <a:pt x="114124" y="-1423"/>
                      <a:pt x="190632" y="62"/>
                    </a:cubicBezTo>
                    <a:close/>
                  </a:path>
                </a:pathLst>
              </a:custGeom>
              <a:solidFill>
                <a:srgbClr val="198C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1" name="Groupe 10"/>
              <p:cNvGrpSpPr/>
              <p:nvPr/>
            </p:nvGrpSpPr>
            <p:grpSpPr>
              <a:xfrm>
                <a:off x="9709282" y="3260496"/>
                <a:ext cx="484955" cy="428425"/>
                <a:chOff x="4408526" y="1443158"/>
                <a:chExt cx="633866" cy="667981"/>
              </a:xfrm>
              <a:solidFill>
                <a:srgbClr val="C00000"/>
              </a:solidFill>
            </p:grpSpPr>
            <p:sp>
              <p:nvSpPr>
                <p:cNvPr id="21" name="Round Same Side Corner Rectangle 8">
                  <a:extLst>
                    <a:ext uri="{FF2B5EF4-FFF2-40B4-BE49-F238E27FC236}">
                      <a16:creationId xmlns:a16="http://schemas.microsoft.com/office/drawing/2014/main" id="{DB67113F-D303-42DA-95BD-610BBED8BE92}"/>
                    </a:ext>
                  </a:extLst>
                </p:cNvPr>
                <p:cNvSpPr/>
                <p:nvPr/>
              </p:nvSpPr>
              <p:spPr>
                <a:xfrm>
                  <a:off x="4408526" y="1446214"/>
                  <a:ext cx="251302" cy="661867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2" name="Round Same Side Corner Rectangle 20">
                  <a:extLst>
                    <a:ext uri="{FF2B5EF4-FFF2-40B4-BE49-F238E27FC236}">
                      <a16:creationId xmlns:a16="http://schemas.microsoft.com/office/drawing/2014/main" id="{64493E6A-B33B-4279-A44A-DC445D86772A}"/>
                    </a:ext>
                  </a:extLst>
                </p:cNvPr>
                <p:cNvSpPr/>
                <p:nvPr/>
              </p:nvSpPr>
              <p:spPr>
                <a:xfrm rot="10800000">
                  <a:off x="4729256" y="1443158"/>
                  <a:ext cx="313136" cy="667981"/>
                </a:xfrm>
                <a:custGeom>
                  <a:avLst/>
                  <a:gdLst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521281 w 1856332"/>
                    <a:gd name="connsiteY2" fmla="*/ 3174669 h 3959924"/>
                    <a:gd name="connsiteX3" fmla="*/ 466697 w 1856332"/>
                    <a:gd name="connsiteY3" fmla="*/ 3144149 h 3959924"/>
                    <a:gd name="connsiteX4" fmla="*/ 8303 w 1856332"/>
                    <a:gd name="connsiteY4" fmla="*/ 1942070 h 3959924"/>
                    <a:gd name="connsiteX5" fmla="*/ 81139 w 1856332"/>
                    <a:gd name="connsiteY5" fmla="*/ 1779444 h 3959924"/>
                    <a:gd name="connsiteX6" fmla="*/ 243764 w 1856332"/>
                    <a:gd name="connsiteY6" fmla="*/ 1852280 h 3959924"/>
                    <a:gd name="connsiteX7" fmla="*/ 504770 w 1856332"/>
                    <a:gd name="connsiteY7" fmla="*/ 2536736 h 3959924"/>
                    <a:gd name="connsiteX8" fmla="*/ 555637 w 1856332"/>
                    <a:gd name="connsiteY8" fmla="*/ 2536736 h 3959924"/>
                    <a:gd name="connsiteX9" fmla="*/ 226299 w 1856332"/>
                    <a:gd name="connsiteY9" fmla="*/ 1210417 h 3959924"/>
                    <a:gd name="connsiteX10" fmla="*/ 551784 w 1856332"/>
                    <a:gd name="connsiteY10" fmla="*/ 1210417 h 3959924"/>
                    <a:gd name="connsiteX11" fmla="*/ 551784 w 1856332"/>
                    <a:gd name="connsiteY11" fmla="*/ 168335 h 3959924"/>
                    <a:gd name="connsiteX12" fmla="*/ 720119 w 1856332"/>
                    <a:gd name="connsiteY12" fmla="*/ 0 h 3959924"/>
                    <a:gd name="connsiteX13" fmla="*/ 888454 w 1856332"/>
                    <a:gd name="connsiteY13" fmla="*/ 168335 h 3959924"/>
                    <a:gd name="connsiteX14" fmla="*/ 888454 w 1856332"/>
                    <a:gd name="connsiteY14" fmla="*/ 1210417 h 3959924"/>
                    <a:gd name="connsiteX15" fmla="*/ 968040 w 1856332"/>
                    <a:gd name="connsiteY15" fmla="*/ 1210417 h 3959924"/>
                    <a:gd name="connsiteX16" fmla="*/ 968040 w 1856332"/>
                    <a:gd name="connsiteY16" fmla="*/ 168335 h 3959924"/>
                    <a:gd name="connsiteX17" fmla="*/ 1136375 w 1856332"/>
                    <a:gd name="connsiteY17" fmla="*/ 0 h 3959924"/>
                    <a:gd name="connsiteX18" fmla="*/ 1304710 w 1856332"/>
                    <a:gd name="connsiteY18" fmla="*/ 168335 h 3959924"/>
                    <a:gd name="connsiteX19" fmla="*/ 1304710 w 1856332"/>
                    <a:gd name="connsiteY19" fmla="*/ 1210417 h 3959924"/>
                    <a:gd name="connsiteX20" fmla="*/ 1631589 w 1856332"/>
                    <a:gd name="connsiteY20" fmla="*/ 1210417 h 3959924"/>
                    <a:gd name="connsiteX21" fmla="*/ 1302251 w 1856332"/>
                    <a:gd name="connsiteY21" fmla="*/ 2536736 h 3959924"/>
                    <a:gd name="connsiteX22" fmla="*/ 1351562 w 1856332"/>
                    <a:gd name="connsiteY22" fmla="*/ 2536736 h 3959924"/>
                    <a:gd name="connsiteX23" fmla="*/ 1612568 w 1856332"/>
                    <a:gd name="connsiteY23" fmla="*/ 1852280 h 3959924"/>
                    <a:gd name="connsiteX24" fmla="*/ 1775193 w 1856332"/>
                    <a:gd name="connsiteY24" fmla="*/ 1779444 h 3959924"/>
                    <a:gd name="connsiteX25" fmla="*/ 1848029 w 1856332"/>
                    <a:gd name="connsiteY25" fmla="*/ 1942070 h 3959924"/>
                    <a:gd name="connsiteX26" fmla="*/ 1389635 w 1856332"/>
                    <a:gd name="connsiteY26" fmla="*/ 3144149 h 3959924"/>
                    <a:gd name="connsiteX27" fmla="*/ 1344732 w 1856332"/>
                    <a:gd name="connsiteY27" fmla="*/ 3176282 h 3959924"/>
                    <a:gd name="connsiteX28" fmla="*/ 1228565 w 1856332"/>
                    <a:gd name="connsiteY28" fmla="*/ 3214674 h 3959924"/>
                    <a:gd name="connsiteX29" fmla="*/ 925623 w 1856332"/>
                    <a:gd name="connsiteY29" fmla="*/ 3959924 h 3959924"/>
                    <a:gd name="connsiteX30" fmla="*/ 601623 w 1856332"/>
                    <a:gd name="connsiteY30" fmla="*/ 3635924 h 3959924"/>
                    <a:gd name="connsiteX31" fmla="*/ 925623 w 1856332"/>
                    <a:gd name="connsiteY31" fmla="*/ 3311924 h 3959924"/>
                    <a:gd name="connsiteX32" fmla="*/ 1249623 w 1856332"/>
                    <a:gd name="connsiteY32" fmla="*/ 3635924 h 3959924"/>
                    <a:gd name="connsiteX33" fmla="*/ 925623 w 1856332"/>
                    <a:gd name="connsiteY33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344732 w 1856332"/>
                    <a:gd name="connsiteY26" fmla="*/ 3176282 h 3959924"/>
                    <a:gd name="connsiteX27" fmla="*/ 1228565 w 1856332"/>
                    <a:gd name="connsiteY27" fmla="*/ 3214674 h 3959924"/>
                    <a:gd name="connsiteX28" fmla="*/ 925623 w 1856332"/>
                    <a:gd name="connsiteY28" fmla="*/ 3959924 h 3959924"/>
                    <a:gd name="connsiteX29" fmla="*/ 601623 w 1856332"/>
                    <a:gd name="connsiteY29" fmla="*/ 3635924 h 3959924"/>
                    <a:gd name="connsiteX30" fmla="*/ 925623 w 1856332"/>
                    <a:gd name="connsiteY30" fmla="*/ 3311924 h 3959924"/>
                    <a:gd name="connsiteX31" fmla="*/ 1249623 w 1856332"/>
                    <a:gd name="connsiteY31" fmla="*/ 3635924 h 3959924"/>
                    <a:gd name="connsiteX32" fmla="*/ 925623 w 1856332"/>
                    <a:gd name="connsiteY32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344732 w 1856332"/>
                    <a:gd name="connsiteY26" fmla="*/ 3176282 h 3959924"/>
                    <a:gd name="connsiteX27" fmla="*/ 1228565 w 1856332"/>
                    <a:gd name="connsiteY27" fmla="*/ 3214674 h 3959924"/>
                    <a:gd name="connsiteX28" fmla="*/ 925623 w 1856332"/>
                    <a:gd name="connsiteY28" fmla="*/ 3959924 h 3959924"/>
                    <a:gd name="connsiteX29" fmla="*/ 601623 w 1856332"/>
                    <a:gd name="connsiteY29" fmla="*/ 3635924 h 3959924"/>
                    <a:gd name="connsiteX30" fmla="*/ 925623 w 1856332"/>
                    <a:gd name="connsiteY30" fmla="*/ 3311924 h 3959924"/>
                    <a:gd name="connsiteX31" fmla="*/ 1249623 w 1856332"/>
                    <a:gd name="connsiteY31" fmla="*/ 3635924 h 3959924"/>
                    <a:gd name="connsiteX32" fmla="*/ 925623 w 1856332"/>
                    <a:gd name="connsiteY32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56332" h="3959924">
                      <a:moveTo>
                        <a:pt x="1228565" y="3214674"/>
                      </a:moveTo>
                      <a:lnTo>
                        <a:pt x="622681" y="3214674"/>
                      </a:lnTo>
                      <a:cubicBezTo>
                        <a:pt x="495703" y="3202920"/>
                        <a:pt x="501057" y="3225622"/>
                        <a:pt x="466697" y="3144149"/>
                      </a:cubicBezTo>
                      <a:lnTo>
                        <a:pt x="8303" y="1942070"/>
                      </a:lnTo>
                      <a:cubicBezTo>
                        <a:pt x="-16491" y="1877049"/>
                        <a:pt x="16118" y="1804239"/>
                        <a:pt x="81139" y="1779444"/>
                      </a:cubicBezTo>
                      <a:cubicBezTo>
                        <a:pt x="146160" y="1754650"/>
                        <a:pt x="218970" y="1787259"/>
                        <a:pt x="243764" y="1852280"/>
                      </a:cubicBezTo>
                      <a:lnTo>
                        <a:pt x="504770" y="2536736"/>
                      </a:lnTo>
                      <a:lnTo>
                        <a:pt x="555637" y="2536736"/>
                      </a:lnTo>
                      <a:lnTo>
                        <a:pt x="226299" y="1210417"/>
                      </a:lnTo>
                      <a:lnTo>
                        <a:pt x="551784" y="1210417"/>
                      </a:lnTo>
                      <a:lnTo>
                        <a:pt x="551784" y="168335"/>
                      </a:lnTo>
                      <a:cubicBezTo>
                        <a:pt x="551784" y="75366"/>
                        <a:pt x="627150" y="0"/>
                        <a:pt x="720119" y="0"/>
                      </a:cubicBezTo>
                      <a:cubicBezTo>
                        <a:pt x="813088" y="0"/>
                        <a:pt x="888454" y="75366"/>
                        <a:pt x="888454" y="168335"/>
                      </a:cubicBezTo>
                      <a:lnTo>
                        <a:pt x="888454" y="1210417"/>
                      </a:lnTo>
                      <a:lnTo>
                        <a:pt x="968040" y="1210417"/>
                      </a:lnTo>
                      <a:lnTo>
                        <a:pt x="968040" y="168335"/>
                      </a:lnTo>
                      <a:cubicBezTo>
                        <a:pt x="968040" y="75366"/>
                        <a:pt x="1043406" y="0"/>
                        <a:pt x="1136375" y="0"/>
                      </a:cubicBezTo>
                      <a:cubicBezTo>
                        <a:pt x="1229344" y="0"/>
                        <a:pt x="1304710" y="75366"/>
                        <a:pt x="1304710" y="168335"/>
                      </a:cubicBezTo>
                      <a:lnTo>
                        <a:pt x="1304710" y="1210417"/>
                      </a:lnTo>
                      <a:lnTo>
                        <a:pt x="1631589" y="1210417"/>
                      </a:lnTo>
                      <a:lnTo>
                        <a:pt x="1302251" y="2536736"/>
                      </a:lnTo>
                      <a:lnTo>
                        <a:pt x="1351562" y="2536736"/>
                      </a:lnTo>
                      <a:lnTo>
                        <a:pt x="1612568" y="1852280"/>
                      </a:lnTo>
                      <a:cubicBezTo>
                        <a:pt x="1637362" y="1787259"/>
                        <a:pt x="1710172" y="1754650"/>
                        <a:pt x="1775193" y="1779444"/>
                      </a:cubicBezTo>
                      <a:cubicBezTo>
                        <a:pt x="1840214" y="1804239"/>
                        <a:pt x="1872823" y="1877049"/>
                        <a:pt x="1848029" y="1942070"/>
                      </a:cubicBezTo>
                      <a:lnTo>
                        <a:pt x="1389635" y="3144149"/>
                      </a:lnTo>
                      <a:cubicBezTo>
                        <a:pt x="1348984" y="3225622"/>
                        <a:pt x="1356391" y="3202920"/>
                        <a:pt x="1228565" y="3214674"/>
                      </a:cubicBezTo>
                      <a:close/>
                      <a:moveTo>
                        <a:pt x="925623" y="3959924"/>
                      </a:moveTo>
                      <a:cubicBezTo>
                        <a:pt x="746683" y="3959924"/>
                        <a:pt x="601623" y="3814864"/>
                        <a:pt x="601623" y="3635924"/>
                      </a:cubicBezTo>
                      <a:cubicBezTo>
                        <a:pt x="601623" y="3456984"/>
                        <a:pt x="746683" y="3311924"/>
                        <a:pt x="925623" y="3311924"/>
                      </a:cubicBezTo>
                      <a:cubicBezTo>
                        <a:pt x="1104563" y="3311924"/>
                        <a:pt x="1249623" y="3456984"/>
                        <a:pt x="1249623" y="3635924"/>
                      </a:cubicBezTo>
                      <a:cubicBezTo>
                        <a:pt x="1249623" y="3814864"/>
                        <a:pt x="1104563" y="3959924"/>
                        <a:pt x="925623" y="39599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2" name="Oval 21">
                <a:extLst>
                  <a:ext uri="{FF2B5EF4-FFF2-40B4-BE49-F238E27FC236}">
                    <a16:creationId xmlns:a16="http://schemas.microsoft.com/office/drawing/2014/main" id="{B92F2676-D90E-40BF-8AC5-C623D6EC59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6413" y="1043398"/>
                <a:ext cx="535528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Frame 17">
                <a:extLst>
                  <a:ext uri="{FF2B5EF4-FFF2-40B4-BE49-F238E27FC236}">
                    <a16:creationId xmlns:a16="http://schemas.microsoft.com/office/drawing/2014/main" id="{1278BF84-DDF3-43F8-88E4-A0F28E4079EF}"/>
                  </a:ext>
                </a:extLst>
              </p:cNvPr>
              <p:cNvSpPr/>
              <p:nvPr/>
            </p:nvSpPr>
            <p:spPr>
              <a:xfrm>
                <a:off x="7610181" y="1061608"/>
                <a:ext cx="490112" cy="459091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415456" y="380544"/>
                    </a:moveTo>
                    <a:lnTo>
                      <a:pt x="415456" y="385333"/>
                    </a:lnTo>
                    <a:lnTo>
                      <a:pt x="385333" y="385333"/>
                    </a:lnTo>
                    <a:lnTo>
                      <a:pt x="385333" y="2854667"/>
                    </a:lnTo>
                    <a:lnTo>
                      <a:pt x="1529120" y="2854667"/>
                    </a:lnTo>
                    <a:cubicBezTo>
                      <a:pt x="1267123" y="2430711"/>
                      <a:pt x="997530" y="1721825"/>
                      <a:pt x="436017" y="1672600"/>
                    </a:cubicBezTo>
                    <a:lnTo>
                      <a:pt x="600235" y="1185112"/>
                    </a:lnTo>
                    <a:cubicBezTo>
                      <a:pt x="1132790" y="1359573"/>
                      <a:pt x="1278822" y="1550851"/>
                      <a:pt x="1544730" y="1923929"/>
                    </a:cubicBezTo>
                    <a:cubicBezTo>
                      <a:pt x="1789452" y="1379400"/>
                      <a:pt x="1927092" y="1088696"/>
                      <a:pt x="2233403" y="596568"/>
                    </a:cubicBezTo>
                    <a:lnTo>
                      <a:pt x="2770666" y="596568"/>
                    </a:lnTo>
                    <a:cubicBezTo>
                      <a:pt x="2331495" y="1220469"/>
                      <a:pt x="1907612" y="2113878"/>
                      <a:pt x="1578489" y="2854667"/>
                    </a:cubicBezTo>
                    <a:lnTo>
                      <a:pt x="2854667" y="2854667"/>
                    </a:lnTo>
                    <a:lnTo>
                      <a:pt x="2854667" y="596568"/>
                    </a:lnTo>
                    <a:lnTo>
                      <a:pt x="2858395" y="596568"/>
                    </a:lnTo>
                    <a:lnTo>
                      <a:pt x="2858395" y="380544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3240000" y="3240000"/>
                    </a:lnTo>
                    <a:lnTo>
                      <a:pt x="0" y="32400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Connecteur droit 13"/>
              <p:cNvCxnSpPr/>
              <p:nvPr/>
            </p:nvCxnSpPr>
            <p:spPr>
              <a:xfrm flipH="1">
                <a:off x="1243773" y="1296165"/>
                <a:ext cx="15703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rot="16200000" flipV="1">
                <a:off x="343773" y="2196165"/>
                <a:ext cx="180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 rot="16200000" flipV="1">
                <a:off x="9004427" y="2182311"/>
                <a:ext cx="180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à coins arrondis 16"/>
              <p:cNvSpPr/>
              <p:nvPr/>
            </p:nvSpPr>
            <p:spPr>
              <a:xfrm>
                <a:off x="1843974" y="353737"/>
                <a:ext cx="2385408" cy="573339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SIMPLIFIER</a:t>
                </a:r>
              </a:p>
            </p:txBody>
          </p:sp>
          <p:sp>
            <p:nvSpPr>
              <p:cNvPr id="18" name="Rectangle à coins arrondis 17"/>
              <p:cNvSpPr/>
              <p:nvPr/>
            </p:nvSpPr>
            <p:spPr>
              <a:xfrm>
                <a:off x="64252" y="3856094"/>
                <a:ext cx="2481661" cy="705531"/>
              </a:xfrm>
              <a:prstGeom prst="roundRect">
                <a:avLst/>
              </a:prstGeom>
              <a:solidFill>
                <a:srgbClr val="198CC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INNOVER</a:t>
                </a:r>
              </a:p>
            </p:txBody>
          </p:sp>
          <p:sp>
            <p:nvSpPr>
              <p:cNvPr id="19" name="Rectangle à coins arrondis 18"/>
              <p:cNvSpPr/>
              <p:nvPr/>
            </p:nvSpPr>
            <p:spPr>
              <a:xfrm>
                <a:off x="6566202" y="353737"/>
                <a:ext cx="2268047" cy="570440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ATTIRER</a:t>
                </a:r>
              </a:p>
            </p:txBody>
          </p:sp>
          <p:sp>
            <p:nvSpPr>
              <p:cNvPr id="20" name="Rectangle à coins arrondis 19"/>
              <p:cNvSpPr/>
              <p:nvPr/>
            </p:nvSpPr>
            <p:spPr>
              <a:xfrm>
                <a:off x="8664722" y="3856093"/>
                <a:ext cx="2481661" cy="705531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RECRUTER</a:t>
                </a:r>
              </a:p>
            </p:txBody>
          </p:sp>
        </p:grpSp>
      </p:grpSp>
      <p:sp>
        <p:nvSpPr>
          <p:cNvPr id="150" name="ZoneTexte 149"/>
          <p:cNvSpPr txBox="1"/>
          <p:nvPr/>
        </p:nvSpPr>
        <p:spPr>
          <a:xfrm>
            <a:off x="161925" y="142875"/>
            <a:ext cx="459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DÉFINITION</a:t>
            </a:r>
          </a:p>
        </p:txBody>
      </p:sp>
      <p:pic>
        <p:nvPicPr>
          <p:cNvPr id="151" name="Image 1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39"/>
            <a:ext cx="12192000" cy="11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0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290485" y="1367970"/>
            <a:ext cx="11611029" cy="4122060"/>
            <a:chOff x="812800" y="361868"/>
            <a:chExt cx="11792057" cy="4309558"/>
          </a:xfrm>
        </p:grpSpPr>
        <p:sp>
          <p:nvSpPr>
            <p:cNvPr id="5" name="Freeform 108">
              <a:extLst>
                <a:ext uri="{FF2B5EF4-FFF2-40B4-BE49-F238E27FC236}">
                  <a16:creationId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1741003" y="361868"/>
              <a:ext cx="501857" cy="55455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rgbClr val="198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821633" y="1020530"/>
              <a:ext cx="2481661" cy="705531"/>
            </a:xfrm>
            <a:prstGeom prst="roundRect">
              <a:avLst/>
            </a:prstGeom>
            <a:solidFill>
              <a:srgbClr val="198C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INNOVER</a:t>
              </a: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812800" y="1856509"/>
              <a:ext cx="2558473" cy="2814917"/>
            </a:xfrm>
            <a:prstGeom prst="roundRect">
              <a:avLst/>
            </a:prstGeom>
            <a:solidFill>
              <a:srgbClr val="198C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Jouer un rôle de locomotive du développement des filières, des clusters et des pôles de compétitivité</a:t>
              </a:r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B92F2676-D90E-40BF-8AC5-C623D6EC59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5220" y="361868"/>
              <a:ext cx="535528" cy="54000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3922154" y="1020530"/>
              <a:ext cx="2481661" cy="70553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SIMPLIFIER</a:t>
              </a: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3845342" y="1856509"/>
              <a:ext cx="2558473" cy="2814917"/>
            </a:xfrm>
            <a:prstGeom prst="roundRect">
              <a:avLst/>
            </a:prstGeom>
            <a:solidFill>
              <a:srgbClr val="ED7D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Accélérer les procédures administratives pour sécuriser les projets en cours de développement et faciliter les nouvelles implantations industrielles </a:t>
              </a:r>
            </a:p>
          </p:txBody>
        </p:sp>
        <p:sp>
          <p:nvSpPr>
            <p:cNvPr id="11" name="Frame 17">
              <a:extLst>
                <a:ext uri="{FF2B5EF4-FFF2-40B4-BE49-F238E27FC236}">
                  <a16:creationId xmlns:a16="http://schemas.microsoft.com/office/drawing/2014/main" id="{1278BF84-DDF3-43F8-88E4-A0F28E4079EF}"/>
                </a:ext>
              </a:extLst>
            </p:cNvPr>
            <p:cNvSpPr/>
            <p:nvPr/>
          </p:nvSpPr>
          <p:spPr>
            <a:xfrm>
              <a:off x="8018449" y="361868"/>
              <a:ext cx="490112" cy="459091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7022675" y="1020530"/>
              <a:ext cx="2481661" cy="70553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ATTIRER</a:t>
              </a:r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6945863" y="1856509"/>
              <a:ext cx="2558473" cy="281491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Déployer et amplifier les facteurs d’attractions et promouvoir un modèle de gouvernance intégrant l’ensemble des schémas de planification territorial</a:t>
              </a:r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DB67113F-D303-42DA-95BD-610BBED8BE92}"/>
                </a:ext>
              </a:extLst>
            </p:cNvPr>
            <p:cNvSpPr/>
            <p:nvPr/>
          </p:nvSpPr>
          <p:spPr>
            <a:xfrm>
              <a:off x="11167756" y="426893"/>
              <a:ext cx="192265" cy="42450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 Same Side Corner Rectangle 20">
              <a:extLst>
                <a:ext uri="{FF2B5EF4-FFF2-40B4-BE49-F238E27FC236}">
                  <a16:creationId xmlns:a16="http://schemas.microsoft.com/office/drawing/2014/main" id="{64493E6A-B33B-4279-A44A-DC445D86772A}"/>
                </a:ext>
              </a:extLst>
            </p:cNvPr>
            <p:cNvSpPr/>
            <p:nvPr/>
          </p:nvSpPr>
          <p:spPr>
            <a:xfrm rot="10800000">
              <a:off x="11413138" y="424933"/>
              <a:ext cx="239573" cy="42842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10123196" y="1020530"/>
              <a:ext cx="2481661" cy="705531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RECRUTER</a:t>
              </a:r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10046384" y="1856509"/>
              <a:ext cx="2558473" cy="2814917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Créer un environnement propice à l’activité et à la création d’emploi</a:t>
              </a: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61925" y="142875"/>
            <a:ext cx="459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DÉFINITION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39"/>
            <a:ext cx="12192000" cy="11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0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èche droite à entaille 3"/>
          <p:cNvSpPr/>
          <p:nvPr/>
        </p:nvSpPr>
        <p:spPr>
          <a:xfrm>
            <a:off x="1266189" y="1122622"/>
            <a:ext cx="9868535" cy="2639386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ZoneTexte 4"/>
          <p:cNvSpPr txBox="1"/>
          <p:nvPr/>
        </p:nvSpPr>
        <p:spPr>
          <a:xfrm>
            <a:off x="1699805" y="1122622"/>
            <a:ext cx="120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Novembre 2018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33159" y="1133926"/>
            <a:ext cx="120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Octobre 2019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493024" y="1116655"/>
            <a:ext cx="120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Janvier 2022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586346" y="2152650"/>
            <a:ext cx="8233930" cy="3444279"/>
            <a:chOff x="1586345" y="1818795"/>
            <a:chExt cx="8283257" cy="3602451"/>
          </a:xfrm>
        </p:grpSpPr>
        <p:sp>
          <p:nvSpPr>
            <p:cNvPr id="9" name="Ellipse 8"/>
            <p:cNvSpPr/>
            <p:nvPr/>
          </p:nvSpPr>
          <p:spPr>
            <a:xfrm>
              <a:off x="2038158" y="1818795"/>
              <a:ext cx="541866" cy="5418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oneTexte 9"/>
            <p:cNvSpPr txBox="1"/>
            <p:nvPr/>
          </p:nvSpPr>
          <p:spPr>
            <a:xfrm>
              <a:off x="1586345" y="2850602"/>
              <a:ext cx="1805782" cy="125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1A5DAD"/>
                  </a:solidFill>
                </a:rPr>
                <a:t>Labélisation  de la CIREST dans le cadre Territoires d’industrie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3991649" y="1818795"/>
              <a:ext cx="541866" cy="5418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ZoneTexte 11"/>
            <p:cNvSpPr txBox="1"/>
            <p:nvPr/>
          </p:nvSpPr>
          <p:spPr>
            <a:xfrm>
              <a:off x="3539835" y="2850601"/>
              <a:ext cx="2498344" cy="96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1A5DAD"/>
                  </a:solidFill>
                </a:rPr>
                <a:t>Signature du protocole Territoires d’industrie (Projet </a:t>
              </a:r>
              <a:r>
                <a:rPr lang="fr-FR" b="1" dirty="0" err="1">
                  <a:solidFill>
                    <a:srgbClr val="1A5DAD"/>
                  </a:solidFill>
                </a:rPr>
                <a:t>Ecotechnoport</a:t>
              </a:r>
              <a:r>
                <a:rPr lang="fr-FR" b="1" dirty="0">
                  <a:solidFill>
                    <a:srgbClr val="1A5DAD"/>
                  </a:solidFill>
                </a:rPr>
                <a:t>)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189372" y="1819337"/>
              <a:ext cx="3345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2020 - 2021</a:t>
              </a:r>
            </a:p>
          </p:txBody>
        </p:sp>
        <p:sp>
          <p:nvSpPr>
            <p:cNvPr id="14" name="Accolade fermante 13"/>
            <p:cNvSpPr/>
            <p:nvPr/>
          </p:nvSpPr>
          <p:spPr>
            <a:xfrm rot="5400000">
              <a:off x="4905248" y="698913"/>
              <a:ext cx="374904" cy="701271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1586345" y="4540872"/>
              <a:ext cx="7012709" cy="880374"/>
            </a:xfrm>
            <a:prstGeom prst="roundRect">
              <a:avLst/>
            </a:prstGeom>
            <a:solidFill>
              <a:srgbClr val="1A5D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u="sng" dirty="0"/>
                <a:t>10 ETUDES MENÉES PAR LE GROUPEMENT D’INTÉRÊT PUBLIC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8875924" y="1818795"/>
              <a:ext cx="541866" cy="5418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oneTexte 16"/>
            <p:cNvSpPr txBox="1"/>
            <p:nvPr/>
          </p:nvSpPr>
          <p:spPr>
            <a:xfrm>
              <a:off x="8424111" y="2754151"/>
              <a:ext cx="1445491" cy="96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1A5DAD"/>
                  </a:solidFill>
                </a:rPr>
                <a:t>Recrutement de la Cheffe de Projet</a:t>
              </a: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61925" y="142875"/>
            <a:ext cx="459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HISTORIQUE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39"/>
            <a:ext cx="12192000" cy="11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4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672111485"/>
              </p:ext>
            </p:extLst>
          </p:nvPr>
        </p:nvGraphicFramePr>
        <p:xfrm>
          <a:off x="6756243" y="74935"/>
          <a:ext cx="5147387" cy="5540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284933" y="1434781"/>
            <a:ext cx="7192192" cy="7786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Volonté d’un rééquilibrage du Projet Territoires d’industrie (PTI)  sur l’intégralité du territoire EST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949831" y="2501164"/>
            <a:ext cx="6696433" cy="68635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Valoriser les études déjà portées au projet « d’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écotechnoport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 ».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44978" y="3680705"/>
            <a:ext cx="6696433" cy="60245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Actualisation de l’outil de gouvernance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874416" y="4646266"/>
            <a:ext cx="6696433" cy="7069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Signature d’une convention Territoire d’Industrie </a:t>
            </a:r>
          </a:p>
          <a:p>
            <a:pPr algn="ctr">
              <a:spcBef>
                <a:spcPct val="0"/>
              </a:spcBef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avec un polynôme industriel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1925" y="142875"/>
            <a:ext cx="459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NOUVELLE DYNAMIQUE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39"/>
            <a:ext cx="12192000" cy="11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7">
            <a:extLst>
              <a:ext uri="{FF2B5EF4-FFF2-40B4-BE49-F238E27FC236}">
                <a16:creationId xmlns:a16="http://schemas.microsoft.com/office/drawing/2014/main" id="{268466D0-230F-4F3F-9F45-39A2E9A0AA67}"/>
              </a:ext>
            </a:extLst>
          </p:cNvPr>
          <p:cNvSpPr/>
          <p:nvPr/>
        </p:nvSpPr>
        <p:spPr>
          <a:xfrm>
            <a:off x="1498686" y="1148242"/>
            <a:ext cx="4742006" cy="2370214"/>
          </a:xfrm>
          <a:prstGeom prst="rect">
            <a:avLst/>
          </a:prstGeom>
          <a:ln w="28575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" name="직사각형 34">
            <a:extLst>
              <a:ext uri="{FF2B5EF4-FFF2-40B4-BE49-F238E27FC236}">
                <a16:creationId xmlns:a16="http://schemas.microsoft.com/office/drawing/2014/main" id="{9CD753F0-231E-4AE3-BBB5-DD3B676B1DDC}"/>
              </a:ext>
            </a:extLst>
          </p:cNvPr>
          <p:cNvSpPr/>
          <p:nvPr/>
        </p:nvSpPr>
        <p:spPr>
          <a:xfrm>
            <a:off x="1498686" y="3557094"/>
            <a:ext cx="4742006" cy="213902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" name="직사각형 42">
            <a:extLst>
              <a:ext uri="{FF2B5EF4-FFF2-40B4-BE49-F238E27FC236}">
                <a16:creationId xmlns:a16="http://schemas.microsoft.com/office/drawing/2014/main" id="{B8EF3DDA-42BC-4E9A-B7A0-8266C2EB1AE7}"/>
              </a:ext>
            </a:extLst>
          </p:cNvPr>
          <p:cNvSpPr/>
          <p:nvPr/>
        </p:nvSpPr>
        <p:spPr>
          <a:xfrm>
            <a:off x="6281308" y="1148242"/>
            <a:ext cx="4895956" cy="2415891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7" name="직사각형 43">
            <a:extLst>
              <a:ext uri="{FF2B5EF4-FFF2-40B4-BE49-F238E27FC236}">
                <a16:creationId xmlns:a16="http://schemas.microsoft.com/office/drawing/2014/main" id="{301B33F0-46B0-465A-A778-ABDE48429310}"/>
              </a:ext>
            </a:extLst>
          </p:cNvPr>
          <p:cNvSpPr/>
          <p:nvPr/>
        </p:nvSpPr>
        <p:spPr>
          <a:xfrm>
            <a:off x="6267930" y="3587068"/>
            <a:ext cx="4909334" cy="2109046"/>
          </a:xfrm>
          <a:prstGeom prst="rect">
            <a:avLst/>
          </a:prstGeom>
          <a:ln w="28575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" name="Diamond 9">
            <a:extLst>
              <a:ext uri="{FF2B5EF4-FFF2-40B4-BE49-F238E27FC236}">
                <a16:creationId xmlns:a16="http://schemas.microsoft.com/office/drawing/2014/main" id="{796E87ED-0A6F-4403-8C3B-AFAA11DD8E09}"/>
              </a:ext>
            </a:extLst>
          </p:cNvPr>
          <p:cNvSpPr/>
          <p:nvPr/>
        </p:nvSpPr>
        <p:spPr>
          <a:xfrm>
            <a:off x="5191815" y="2454417"/>
            <a:ext cx="2025094" cy="2121688"/>
          </a:xfrm>
          <a:prstGeom prst="diamond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ZoneTexte 9"/>
          <p:cNvSpPr txBox="1"/>
          <p:nvPr/>
        </p:nvSpPr>
        <p:spPr>
          <a:xfrm>
            <a:off x="1678216" y="1175980"/>
            <a:ext cx="1787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latin typeface="Bahnschrift SemiBold" panose="020B0502040204020203" pitchFamily="34" charset="0"/>
              </a:rPr>
              <a:t>FORCE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530716" y="1213811"/>
            <a:ext cx="1787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latin typeface="Bahnschrift SemiBold" panose="020B0502040204020203" pitchFamily="34" charset="0"/>
              </a:rPr>
              <a:t>FAIBLESSE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045757" y="3725723"/>
            <a:ext cx="1787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latin typeface="Bahnschrift SemiBold" panose="020B0502040204020203" pitchFamily="34" charset="0"/>
              </a:rPr>
              <a:t>MENACE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78216" y="3654087"/>
            <a:ext cx="1787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latin typeface="Bahnschrift SemiBold" panose="020B0502040204020203" pitchFamily="34" charset="0"/>
              </a:rPr>
              <a:t>OPPORTUNITE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78216" y="1573050"/>
            <a:ext cx="3747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Projet Territoire</a:t>
            </a:r>
            <a:endParaRPr lang="fr-FR" sz="16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CRTE</a:t>
            </a:r>
            <a:endParaRPr lang="fr-FR" sz="16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Potentiel de foncier économique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Tissu économique dynamique et innovant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1</a:t>
            </a:r>
            <a:r>
              <a:rPr lang="fr-FR" sz="1600" baseline="30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er</a:t>
            </a:r>
            <a:r>
              <a:rPr lang="fr-FR" sz="1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territoire producteur d’électricité « verte »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30716" y="1599089"/>
            <a:ext cx="3747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Bahnschrift SemiBold" panose="020B0502040204020203" pitchFamily="34" charset="0"/>
              </a:rPr>
              <a:t>Peu de foncier économique immédiatement disponible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Bahnschrift SemiBold" panose="020B0502040204020203" pitchFamily="34" charset="0"/>
              </a:rPr>
              <a:t>Taux de chômage à 36%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Bahnschrift SemiBold" panose="020B0502040204020203" pitchFamily="34" charset="0"/>
              </a:rPr>
              <a:t>Faible taux de formation supérieur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726951" y="4065188"/>
            <a:ext cx="37479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Bahnschrift SemiBold" panose="020B0502040204020203" pitchFamily="34" charset="0"/>
              </a:rPr>
              <a:t>Ouverture de nouvelles zones d’activités (</a:t>
            </a:r>
            <a:r>
              <a:rPr lang="fr-FR" sz="1600" dirty="0" err="1">
                <a:latin typeface="Bahnschrift SemiBold" panose="020B0502040204020203" pitchFamily="34" charset="0"/>
              </a:rPr>
              <a:t>Paniandy</a:t>
            </a:r>
            <a:r>
              <a:rPr lang="fr-FR" sz="1600" dirty="0">
                <a:latin typeface="Bahnschrift SemiBold" panose="020B0502040204020203" pitchFamily="34" charset="0"/>
              </a:rPr>
              <a:t>, Beauvallon…)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Bahnschrift SemiBold" panose="020B0502040204020203" pitchFamily="34" charset="0"/>
              </a:rPr>
              <a:t>Révision du SCOT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Bahnschrift SemiBold" panose="020B0502040204020203" pitchFamily="34" charset="0"/>
              </a:rPr>
              <a:t>AAP (France 2030, Fonds Friches…)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Bahnschrift SemiBold" panose="020B0502040204020203" pitchFamily="34" charset="0"/>
              </a:rPr>
              <a:t>Révision du SRDEII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Bahnschrift SemiBold" panose="020B0502040204020203" pitchFamily="34" charset="0"/>
              </a:rPr>
              <a:t>Révision du SAR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045757" y="4157329"/>
            <a:ext cx="3747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Contraintes réglementaires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Pas encore de binôme-polynôme  industriel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-266701" y="140322"/>
            <a:ext cx="5235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Agency FB" panose="020B0503020202020204" pitchFamily="34" charset="0"/>
                <a:cs typeface="Adobe Devanagari" panose="02040503050201020203" pitchFamily="18" charset="0"/>
              </a:rPr>
              <a:t>L’ANALYSE DU TERRITOIRE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39"/>
            <a:ext cx="12192000" cy="11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096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35772BB698164FB8115CA7F2F24F39" ma:contentTypeVersion="6" ma:contentTypeDescription="Crée un document." ma:contentTypeScope="" ma:versionID="6cf7d656a5319e4c78f45136826eec50">
  <xsd:schema xmlns:xsd="http://www.w3.org/2001/XMLSchema" xmlns:xs="http://www.w3.org/2001/XMLSchema" xmlns:p="http://schemas.microsoft.com/office/2006/metadata/properties" xmlns:ns3="9795b635-a037-42d1-bffc-35452f3ba9c3" targetNamespace="http://schemas.microsoft.com/office/2006/metadata/properties" ma:root="true" ma:fieldsID="89e6ed5c3dc6cfaf31359371d30da3a4" ns3:_="">
    <xsd:import namespace="9795b635-a037-42d1-bffc-35452f3ba9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5b635-a037-42d1-bffc-35452f3ba9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89D027-6E05-479B-9BF5-1DE09E35D0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7E7DE8-206C-49EB-BD97-14F3E4C5B9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95b635-a037-42d1-bffc-35452f3ba9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233123-68B3-4185-A9E2-2C77F7DFB93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795b635-a037-42d1-bffc-35452f3ba9c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9447</TotalTime>
  <Words>1026</Words>
  <Application>Microsoft Office PowerPoint</Application>
  <PresentationFormat>Grand écran</PresentationFormat>
  <Paragraphs>206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Adobe Devanagari</vt:lpstr>
      <vt:lpstr>Agency FB</vt:lpstr>
      <vt:lpstr>Arial</vt:lpstr>
      <vt:lpstr>Bahnschrift</vt:lpstr>
      <vt:lpstr>Bahnschrift SemiBold</vt:lpstr>
      <vt:lpstr>Calibri</vt:lpstr>
      <vt:lpstr>Calibri Light</vt:lpstr>
      <vt:lpstr>Cambria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Anita RAZAFINDRASOA</dc:creator>
  <cp:lastModifiedBy>Bruno VITRY</cp:lastModifiedBy>
  <cp:revision>655</cp:revision>
  <cp:lastPrinted>2022-09-23T09:50:53Z</cp:lastPrinted>
  <dcterms:created xsi:type="dcterms:W3CDTF">2021-07-26T05:38:18Z</dcterms:created>
  <dcterms:modified xsi:type="dcterms:W3CDTF">2022-09-23T14:09:30Z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0x010100EC35772BB698164FB8115CA7F2F24F39</vt:lpwstr>
  </property>
</Properties>
</file>